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10"/>
  </p:notesMasterIdLst>
  <p:sldIdLst>
    <p:sldId id="256" r:id="rId2"/>
    <p:sldId id="338" r:id="rId3"/>
    <p:sldId id="258" r:id="rId4"/>
    <p:sldId id="259" r:id="rId5"/>
    <p:sldId id="339" r:id="rId6"/>
    <p:sldId id="287" r:id="rId7"/>
    <p:sldId id="288" r:id="rId8"/>
    <p:sldId id="340"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88315B-06ED-4348-B3A4-71B0BB9C80A8}">
  <a:tblStyle styleId="{4588315B-06ED-4348-B3A4-71B0BB9C80A8}" styleName="Table_0">
    <a:wholeTbl>
      <a:tcTxStyle b="off" i="off">
        <a:font>
          <a:latin typeface="Arial"/>
          <a:ea typeface="Arial"/>
          <a:cs typeface="Arial"/>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BF0"/>
          </a:solidFill>
        </a:fill>
      </a:tcStyle>
    </a:wholeTbl>
    <a:band1H>
      <a:tcTxStyle/>
      <a:tcStyle>
        <a:tcBdr/>
        <a:fill>
          <a:solidFill>
            <a:srgbClr val="CED4DF"/>
          </a:solidFill>
        </a:fill>
      </a:tcStyle>
    </a:band1H>
    <a:band2H>
      <a:tcTxStyle/>
      <a:tcStyle>
        <a:tcBdr/>
      </a:tcStyle>
    </a:band2H>
    <a:band1V>
      <a:tcTxStyle/>
      <a:tcStyle>
        <a:tcBdr/>
        <a:fill>
          <a:solidFill>
            <a:srgbClr val="CED4DF"/>
          </a:solidFill>
        </a:fill>
      </a:tcStyle>
    </a:band1V>
    <a:band2V>
      <a:tcTxStyle/>
      <a:tcStyle>
        <a:tcBdr/>
      </a:tcStyle>
    </a:band2V>
    <a:lastCol>
      <a:tcTxStyle b="on" i="off">
        <a:font>
          <a:latin typeface="Arial"/>
          <a:ea typeface="Arial"/>
          <a:cs typeface="Arial"/>
        </a:font>
        <a:srgbClr val="FFFFFF"/>
      </a:tcTxStyle>
      <a:tcStyle>
        <a:tcBdr/>
        <a:fill>
          <a:solidFill>
            <a:srgbClr val="4A71A0"/>
          </a:solidFill>
        </a:fill>
      </a:tcStyle>
    </a:lastCol>
    <a:firstCol>
      <a:tcTxStyle b="on" i="off">
        <a:font>
          <a:latin typeface="Arial"/>
          <a:ea typeface="Arial"/>
          <a:cs typeface="Arial"/>
        </a:font>
        <a:srgbClr val="FFFFFF"/>
      </a:tcTxStyle>
      <a:tcStyle>
        <a:tcBdr/>
        <a:fill>
          <a:solidFill>
            <a:srgbClr val="4A71A0"/>
          </a:solidFill>
        </a:fill>
      </a:tcStyle>
    </a:firstCol>
    <a:lastRow>
      <a:tcTxStyle b="on" i="off">
        <a:font>
          <a:latin typeface="Arial"/>
          <a:ea typeface="Arial"/>
          <a:cs typeface="Arial"/>
        </a:font>
        <a:srgbClr val="FFFFFF"/>
      </a:tcTxStyle>
      <a:tcStyle>
        <a:tcBdr>
          <a:top>
            <a:ln w="38100" cap="flat" cmpd="sng">
              <a:solidFill>
                <a:srgbClr val="FFFFFF"/>
              </a:solidFill>
              <a:prstDash val="solid"/>
              <a:round/>
              <a:headEnd type="none" w="sm" len="sm"/>
              <a:tailEnd type="none" w="sm" len="sm"/>
            </a:ln>
          </a:top>
        </a:tcBdr>
        <a:fill>
          <a:solidFill>
            <a:srgbClr val="4A71A0"/>
          </a:solidFill>
        </a:fill>
      </a:tcStyle>
    </a:lastRow>
    <a:seCell>
      <a:tcTxStyle/>
      <a:tcStyle>
        <a:tcBdr/>
      </a:tcStyle>
    </a:seCell>
    <a:swCell>
      <a:tcTxStyle/>
      <a:tcStyle>
        <a:tcBdr/>
      </a:tcStyle>
    </a:swCell>
    <a:firstRow>
      <a:tcTxStyle b="on" i="off">
        <a:font>
          <a:latin typeface="Arial"/>
          <a:ea typeface="Arial"/>
          <a:cs typeface="Arial"/>
        </a:font>
        <a:srgbClr val="FFFFFF"/>
      </a:tcTxStyle>
      <a:tcStyle>
        <a:tcBdr>
          <a:bottom>
            <a:ln w="38100" cap="flat" cmpd="sng">
              <a:solidFill>
                <a:srgbClr val="FFFFFF"/>
              </a:solidFill>
              <a:prstDash val="solid"/>
              <a:round/>
              <a:headEnd type="none" w="sm" len="sm"/>
              <a:tailEnd type="none" w="sm" len="sm"/>
            </a:ln>
          </a:bottom>
        </a:tcBdr>
        <a:fill>
          <a:solidFill>
            <a:srgbClr val="4A71A0"/>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70563"/>
  </p:normalViewPr>
  <p:slideViewPr>
    <p:cSldViewPr snapToGrid="0">
      <p:cViewPr varScale="1">
        <p:scale>
          <a:sx n="107" d="100"/>
          <a:sy n="107" d="100"/>
        </p:scale>
        <p:origin x="464"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Total Unique UK Job Postings</c:v>
                </c:pt>
              </c:strCache>
            </c:strRef>
          </c:tx>
          <c:spPr>
            <a:ln w="28575" cap="rnd">
              <a:solidFill>
                <a:schemeClr val="accent1"/>
              </a:solidFill>
              <a:round/>
            </a:ln>
            <a:effectLst/>
          </c:spPr>
          <c:marker>
            <c:symbol val="none"/>
          </c:marker>
          <c:cat>
            <c:strRef>
              <c:f>Sheet1!$B$1:$AI$1</c:f>
              <c:strCache>
                <c:ptCount val="34"/>
                <c:pt idx="0">
                  <c:v>Jan-19</c:v>
                </c:pt>
                <c:pt idx="1">
                  <c:v>Feb-19</c:v>
                </c:pt>
                <c:pt idx="2">
                  <c:v>Mar-19</c:v>
                </c:pt>
                <c:pt idx="3">
                  <c:v>Apr-19</c:v>
                </c:pt>
                <c:pt idx="4">
                  <c:v>May-19</c:v>
                </c:pt>
                <c:pt idx="5">
                  <c:v>Jun-19</c:v>
                </c:pt>
                <c:pt idx="6">
                  <c:v>Jul-19</c:v>
                </c:pt>
                <c:pt idx="7">
                  <c:v>Aug-19</c:v>
                </c:pt>
                <c:pt idx="8">
                  <c:v>Sep-19</c:v>
                </c:pt>
                <c:pt idx="9">
                  <c:v>Oct-19</c:v>
                </c:pt>
                <c:pt idx="10">
                  <c:v>Nov-19</c:v>
                </c:pt>
                <c:pt idx="11">
                  <c:v>Dec-19</c:v>
                </c:pt>
                <c:pt idx="12">
                  <c:v>Jan-20</c:v>
                </c:pt>
                <c:pt idx="13">
                  <c:v>Feb-20</c:v>
                </c:pt>
                <c:pt idx="14">
                  <c:v>Mar-20</c:v>
                </c:pt>
                <c:pt idx="15">
                  <c:v>Apr-20</c:v>
                </c:pt>
                <c:pt idx="16">
                  <c:v>May-20</c:v>
                </c:pt>
                <c:pt idx="17">
                  <c:v>Jun-20</c:v>
                </c:pt>
                <c:pt idx="18">
                  <c:v>Jul-20</c:v>
                </c:pt>
                <c:pt idx="19">
                  <c:v>Aug-20</c:v>
                </c:pt>
                <c:pt idx="20">
                  <c:v>Sep-20</c:v>
                </c:pt>
                <c:pt idx="21">
                  <c:v>Oct-20</c:v>
                </c:pt>
                <c:pt idx="22">
                  <c:v>Nov-20</c:v>
                </c:pt>
                <c:pt idx="23">
                  <c:v>Dec-20</c:v>
                </c:pt>
                <c:pt idx="24">
                  <c:v>Jan-21</c:v>
                </c:pt>
                <c:pt idx="25">
                  <c:v>Feb-21</c:v>
                </c:pt>
                <c:pt idx="26">
                  <c:v>Mar-21</c:v>
                </c:pt>
                <c:pt idx="27">
                  <c:v>Apr-21</c:v>
                </c:pt>
                <c:pt idx="28">
                  <c:v>May-21</c:v>
                </c:pt>
                <c:pt idx="29">
                  <c:v>Jun-21</c:v>
                </c:pt>
                <c:pt idx="30">
                  <c:v>Jul-21</c:v>
                </c:pt>
                <c:pt idx="31">
                  <c:v>Aug-21</c:v>
                </c:pt>
                <c:pt idx="32">
                  <c:v>Sep-21</c:v>
                </c:pt>
                <c:pt idx="33">
                  <c:v>Oct-21</c:v>
                </c:pt>
              </c:strCache>
            </c:strRef>
          </c:cat>
          <c:val>
            <c:numRef>
              <c:f>Sheet1!$B$2:$AI$2</c:f>
              <c:numCache>
                <c:formatCode>#,##0;[Red]\ \(#,##0\)</c:formatCode>
                <c:ptCount val="34"/>
                <c:pt idx="0">
                  <c:v>1128768</c:v>
                </c:pt>
                <c:pt idx="1">
                  <c:v>1242192</c:v>
                </c:pt>
                <c:pt idx="2">
                  <c:v>1334874</c:v>
                </c:pt>
                <c:pt idx="3">
                  <c:v>1248197</c:v>
                </c:pt>
                <c:pt idx="4">
                  <c:v>1413969</c:v>
                </c:pt>
                <c:pt idx="5">
                  <c:v>1515894</c:v>
                </c:pt>
                <c:pt idx="6">
                  <c:v>1568776</c:v>
                </c:pt>
                <c:pt idx="7">
                  <c:v>1401108</c:v>
                </c:pt>
                <c:pt idx="8">
                  <c:v>1266357</c:v>
                </c:pt>
                <c:pt idx="9">
                  <c:v>1335244</c:v>
                </c:pt>
                <c:pt idx="10">
                  <c:v>1290476</c:v>
                </c:pt>
                <c:pt idx="11">
                  <c:v>1138877</c:v>
                </c:pt>
                <c:pt idx="12">
                  <c:v>1298416</c:v>
                </c:pt>
                <c:pt idx="13">
                  <c:v>1461597</c:v>
                </c:pt>
                <c:pt idx="14">
                  <c:v>1411051</c:v>
                </c:pt>
                <c:pt idx="15">
                  <c:v>1058587</c:v>
                </c:pt>
                <c:pt idx="16">
                  <c:v>826688</c:v>
                </c:pt>
                <c:pt idx="17">
                  <c:v>740838</c:v>
                </c:pt>
                <c:pt idx="18">
                  <c:v>839886</c:v>
                </c:pt>
                <c:pt idx="19">
                  <c:v>939964</c:v>
                </c:pt>
                <c:pt idx="20">
                  <c:v>1020374</c:v>
                </c:pt>
                <c:pt idx="21">
                  <c:v>1167565</c:v>
                </c:pt>
                <c:pt idx="22">
                  <c:v>1245785</c:v>
                </c:pt>
                <c:pt idx="23">
                  <c:v>1213304</c:v>
                </c:pt>
                <c:pt idx="24">
                  <c:v>1204431</c:v>
                </c:pt>
                <c:pt idx="25">
                  <c:v>1154116</c:v>
                </c:pt>
                <c:pt idx="26">
                  <c:v>1592164</c:v>
                </c:pt>
                <c:pt idx="27">
                  <c:v>1566437</c:v>
                </c:pt>
                <c:pt idx="28">
                  <c:v>1795808</c:v>
                </c:pt>
                <c:pt idx="29">
                  <c:v>1762241</c:v>
                </c:pt>
                <c:pt idx="30">
                  <c:v>1616753</c:v>
                </c:pt>
                <c:pt idx="31">
                  <c:v>1306182</c:v>
                </c:pt>
                <c:pt idx="32">
                  <c:v>1663789</c:v>
                </c:pt>
                <c:pt idx="33">
                  <c:v>2419009</c:v>
                </c:pt>
              </c:numCache>
            </c:numRef>
          </c:val>
          <c:smooth val="0"/>
          <c:extLst>
            <c:ext xmlns:c16="http://schemas.microsoft.com/office/drawing/2014/chart" uri="{C3380CC4-5D6E-409C-BE32-E72D297353CC}">
              <c16:uniqueId val="{00000000-99DF-ED41-B4E8-7E0FFAF5A766}"/>
            </c:ext>
          </c:extLst>
        </c:ser>
        <c:dLbls>
          <c:showLegendKey val="0"/>
          <c:showVal val="0"/>
          <c:showCatName val="0"/>
          <c:showSerName val="0"/>
          <c:showPercent val="0"/>
          <c:showBubbleSize val="0"/>
        </c:dLbls>
        <c:smooth val="0"/>
        <c:axId val="989016352"/>
        <c:axId val="989020016"/>
      </c:lineChart>
      <c:catAx>
        <c:axId val="98901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9020016"/>
        <c:crosses val="autoZero"/>
        <c:auto val="1"/>
        <c:lblAlgn val="ctr"/>
        <c:lblOffset val="100"/>
        <c:noMultiLvlLbl val="0"/>
      </c:catAx>
      <c:valAx>
        <c:axId val="989020016"/>
        <c:scaling>
          <c:orientation val="minMax"/>
        </c:scaling>
        <c:delete val="0"/>
        <c:axPos val="l"/>
        <c:majorGridlines>
          <c:spPr>
            <a:ln w="9525" cap="flat" cmpd="sng" algn="ctr">
              <a:solidFill>
                <a:schemeClr val="tx1">
                  <a:lumMod val="15000"/>
                  <a:lumOff val="85000"/>
                </a:schemeClr>
              </a:solidFill>
              <a:round/>
            </a:ln>
            <a:effectLst/>
          </c:spPr>
        </c:majorGridlines>
        <c:numFmt formatCode="#,##0;[Red]\ \(#,##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9016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I’m Richard Hewitt, Director for Higher Education in the UK for Emsi Burning Glass.  Our mission is to help people make better decisions by connecting people, education and employers through labour market data while being mindful of the different shape and needs of regional economies – after all if you’re always looking at a national level, everything just aggregates up and actionable insights are lost.  We provide data via research tools, dashboards and in its raw form primarily to educational institutions, governmental and economic development organisations and to large corporates and staffing organisations.</a:t>
            </a:r>
          </a:p>
        </p:txBody>
      </p:sp>
      <p:sp>
        <p:nvSpPr>
          <p:cNvPr id="380" name="Google Shape;38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e2c26e6af5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e2c26e6af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Employer demand is growing, despite fears about automation or the impact of Covid and lockdowns on jobs and the economy. Growth rates over this decade are projected across occupations to be around 7% in the US; 4% in the UK.</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Employer demand is changing. Levels of general education are becoming less important than specific skills and competencies people possess. Demand has become specific.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Roles are changing faster than the traditional education systems can respond to</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Traditional learning is not typically driven by the needs of the labour market – and even when it does respond to changes, it can take years before qualified graduates or school leavers emerge.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Employers are looking to the current skills available from their workforce and don’t necessarily want to fill any gaps by taking on new workers who might have taken 4 years to develop the necessary capabilities in Education; they need to harness the experience and skills of their existing workforce and develop those to meet their needs – think about it like Just in Time theory. We don’t know what the skills needs of several years might be, though we can make some educated and evidence based assumptions, but we do know what’s needed right now. Can we respond to that quickly and effectively?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4c569aa7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e4c569aa7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1100" b="0" i="0" u="none" strike="noStrike" cap="none" dirty="0">
                <a:solidFill>
                  <a:srgbClr val="000000"/>
                </a:solidFill>
                <a:effectLst/>
                <a:latin typeface="Arial"/>
                <a:ea typeface="Arial"/>
                <a:cs typeface="Arial"/>
                <a:sym typeface="Arial"/>
              </a:rPr>
              <a:t>Jobs in construction and manufacturing are often at the </a:t>
            </a:r>
            <a:r>
              <a:rPr lang="en-GB" sz="1100" b="0" i="0" u="none" strike="noStrike" cap="none" dirty="0" err="1">
                <a:solidFill>
                  <a:srgbClr val="000000"/>
                </a:solidFill>
                <a:effectLst/>
                <a:latin typeface="Arial"/>
                <a:ea typeface="Arial"/>
                <a:cs typeface="Arial"/>
                <a:sym typeface="Arial"/>
              </a:rPr>
              <a:t>center</a:t>
            </a:r>
            <a:r>
              <a:rPr lang="en-GB" sz="1100" b="0" i="0" u="none" strike="noStrike" cap="none" dirty="0">
                <a:solidFill>
                  <a:srgbClr val="000000"/>
                </a:solidFill>
                <a:effectLst/>
                <a:latin typeface="Arial"/>
                <a:ea typeface="Arial"/>
                <a:cs typeface="Arial"/>
                <a:sym typeface="Arial"/>
              </a:rPr>
              <a:t> of the conversation when it comes to the changing nature of work. Two-thirds of construction executives believe digital transformation will only accelerate as a result of COVID-19, and 76% of manufacturing executives polled in a prior study intend to increase their investments in digital initiatives. These industries are clearly undergoing significant digital transformations. </a:t>
            </a:r>
          </a:p>
          <a:p>
            <a:endParaRPr lang="en-GB" sz="1100" b="0" i="0" u="none" strike="noStrike" cap="none" dirty="0">
              <a:solidFill>
                <a:srgbClr val="000000"/>
              </a:solidFill>
              <a:effectLst/>
              <a:latin typeface="Arial"/>
              <a:ea typeface="Arial"/>
              <a:cs typeface="Arial"/>
              <a:sym typeface="Arial"/>
            </a:endParaRPr>
          </a:p>
          <a:p>
            <a:r>
              <a:rPr lang="en-GB" sz="1100" b="0" i="0" u="none" strike="noStrike" cap="none" dirty="0">
                <a:solidFill>
                  <a:srgbClr val="000000"/>
                </a:solidFill>
                <a:effectLst/>
                <a:latin typeface="Arial"/>
                <a:ea typeface="Arial"/>
                <a:cs typeface="Arial"/>
                <a:sym typeface="Arial"/>
              </a:rPr>
              <a:t>In construction in the United States, 2020 saw a shift away from job postings requiring bachelor’s degree qualifications for the first time, while in manufacturing, most postings have been without a specified level of education since 2016. This points to the fact that employers are shifting their focus from education to skills in search of a strong employee. In the United Kingdom, 82% of job postings in construction and manufacturing didn’t require formal education in 2020. There has also been a slow and steady decline in job postings requesting a bachelor’s degree </a:t>
            </a:r>
            <a:r>
              <a:rPr lang="en-GB" sz="1100" b="0" i="0" u="none" strike="noStrike" cap="none" dirty="0" err="1">
                <a:solidFill>
                  <a:srgbClr val="000000"/>
                </a:solidFill>
                <a:effectLst/>
                <a:latin typeface="Arial"/>
                <a:ea typeface="Arial"/>
                <a:cs typeface="Arial"/>
                <a:sym typeface="Arial"/>
              </a:rPr>
              <a:t>overeall</a:t>
            </a:r>
            <a:r>
              <a:rPr lang="en-GB" sz="1100" b="0" i="0" u="none" strike="noStrike" cap="none" dirty="0">
                <a:solidFill>
                  <a:srgbClr val="000000"/>
                </a:solidFill>
                <a:effectLst/>
                <a:latin typeface="Arial"/>
                <a:ea typeface="Arial"/>
                <a:cs typeface="Arial"/>
                <a:sym typeface="Arial"/>
              </a:rPr>
              <a:t> since 2016 in the US.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100" b="0" i="0" u="none" strike="noStrike" cap="none" dirty="0">
              <a:solidFill>
                <a:srgbClr val="000000"/>
              </a:solidFill>
              <a:effectLst/>
              <a:latin typeface="Arial"/>
              <a:ea typeface="Arial"/>
              <a:cs typeface="Arial"/>
              <a:sym typeface="Arial"/>
            </a:endParaRPr>
          </a:p>
          <a:p>
            <a:r>
              <a:rPr lang="en-GB" sz="1100" b="0" i="0" u="none" strike="noStrike" cap="none" dirty="0">
                <a:solidFill>
                  <a:srgbClr val="000000"/>
                </a:solidFill>
                <a:effectLst/>
                <a:latin typeface="Arial"/>
                <a:ea typeface="Arial"/>
                <a:cs typeface="Arial"/>
                <a:sym typeface="Arial"/>
              </a:rPr>
              <a:t>It is critical to understand the skills and competencies most important to different sectors. This will assist workers in preparing themselves for success in the labour force and will inform firms about where they can best invest in human capital in preparation for the future. </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4c569aa7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e4c569aa7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Delivering those skills to existing workforces is critical.  Here are some things we here from HR directors who are pulling their hair out trying to meet the skills challenge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Job descriptions are changing too fast for us to contemplate refreshing our workforce entirely each time new skills are needed</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Even if there is the opportunity to bring new skills in with new graduates or school leavers, the courses aren’t responding to what’s needed plus we want experienced people in those roles anyway.</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On the right I’ve put up some data that shows how the skill shape of a Python Developer working in London has changed over the past four years in terms of hard skills.  While that can be looked by an educationalist and responded to – eventually – employers need to be able to impart these skills (knowledge, attributes, competencies) as they’re required.</a:t>
            </a:r>
          </a:p>
        </p:txBody>
      </p:sp>
    </p:spTree>
    <p:extLst>
      <p:ext uri="{BB962C8B-B14F-4D97-AF65-F5344CB8AC3E}">
        <p14:creationId xmlns:p14="http://schemas.microsoft.com/office/powerpoint/2010/main" val="3252947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We often talk about new jobs and the new skill sets required for them.  But actually change happens at the skill level first. Here we can see examples of green jobs needing green skills on the left, and on the right we can see green skills being required of traditional jobs.  What happens when we put the trends side-by-side…</a:t>
            </a:r>
          </a:p>
        </p:txBody>
      </p:sp>
    </p:spTree>
    <p:extLst>
      <p:ext uri="{BB962C8B-B14F-4D97-AF65-F5344CB8AC3E}">
        <p14:creationId xmlns:p14="http://schemas.microsoft.com/office/powerpoint/2010/main" val="1627791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And here can see the most dramatic growth is initially seen at the skills level.  The same can be seen in the tech sector with something like  cybersecurity.  Demand starts at the skills level and then achieves a critical mass and we can see it then emerging at the job title level.</a:t>
            </a:r>
          </a:p>
        </p:txBody>
      </p:sp>
    </p:spTree>
    <p:extLst>
      <p:ext uri="{BB962C8B-B14F-4D97-AF65-F5344CB8AC3E}">
        <p14:creationId xmlns:p14="http://schemas.microsoft.com/office/powerpoint/2010/main" val="4051922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4c569aa7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e4c569aa7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So how can education providers get in front of what’s needed?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What can be done is to aggregate what employers are looking for right now and seek out skills trends and respond to those.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Here we can see the aggregated skills demand for sheet metal workers. I also know where these skills are being sought: Manchester, Leeds, Bradford in the Northwest of England, and then cities and towns in England’s West Midlands region.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We need to be able to respond to what’s happening in the labour market in a way that is cognisant of skills and competencies.  We are not always dealing with people exiting the education system to fill the gaps between what employers have and what they need because the gaps are occurring too quickly – a process that has been accelerated by Covid, but also by other factors like demographic shifts in some countries – from aging populations to reductions in immigration.</a:t>
            </a:r>
          </a:p>
        </p:txBody>
      </p:sp>
    </p:spTree>
    <p:extLst>
      <p:ext uri="{BB962C8B-B14F-4D97-AF65-F5344CB8AC3E}">
        <p14:creationId xmlns:p14="http://schemas.microsoft.com/office/powerpoint/2010/main" val="1520370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Clr>
                <a:srgbClr val="204354"/>
              </a:buClr>
              <a:buSzPts val="5200"/>
              <a:buNone/>
              <a:defRPr sz="5200">
                <a:solidFill>
                  <a:srgbClr val="204354"/>
                </a:solidFill>
              </a:defRPr>
            </a:lvl1pPr>
            <a:lvl2pPr lvl="1" algn="ctr">
              <a:spcBef>
                <a:spcPts val="0"/>
              </a:spcBef>
              <a:spcAft>
                <a:spcPts val="0"/>
              </a:spcAft>
              <a:buClr>
                <a:srgbClr val="204354"/>
              </a:buClr>
              <a:buSzPts val="5200"/>
              <a:buNone/>
              <a:defRPr sz="5200" b="1">
                <a:solidFill>
                  <a:srgbClr val="204354"/>
                </a:solidFill>
              </a:defRPr>
            </a:lvl2pPr>
            <a:lvl3pPr lvl="2" algn="ctr">
              <a:spcBef>
                <a:spcPts val="0"/>
              </a:spcBef>
              <a:spcAft>
                <a:spcPts val="0"/>
              </a:spcAft>
              <a:buClr>
                <a:srgbClr val="204354"/>
              </a:buClr>
              <a:buSzPts val="5200"/>
              <a:buNone/>
              <a:defRPr sz="5200" b="1">
                <a:solidFill>
                  <a:srgbClr val="204354"/>
                </a:solidFill>
              </a:defRPr>
            </a:lvl3pPr>
            <a:lvl4pPr lvl="3" algn="ctr">
              <a:spcBef>
                <a:spcPts val="0"/>
              </a:spcBef>
              <a:spcAft>
                <a:spcPts val="0"/>
              </a:spcAft>
              <a:buClr>
                <a:srgbClr val="204354"/>
              </a:buClr>
              <a:buSzPts val="5200"/>
              <a:buNone/>
              <a:defRPr sz="5200" b="1">
                <a:solidFill>
                  <a:srgbClr val="204354"/>
                </a:solidFill>
              </a:defRPr>
            </a:lvl4pPr>
            <a:lvl5pPr lvl="4" algn="ctr">
              <a:spcBef>
                <a:spcPts val="0"/>
              </a:spcBef>
              <a:spcAft>
                <a:spcPts val="0"/>
              </a:spcAft>
              <a:buClr>
                <a:srgbClr val="204354"/>
              </a:buClr>
              <a:buSzPts val="5200"/>
              <a:buNone/>
              <a:defRPr sz="5200" b="1">
                <a:solidFill>
                  <a:srgbClr val="204354"/>
                </a:solidFill>
              </a:defRPr>
            </a:lvl5pPr>
            <a:lvl6pPr lvl="5" algn="ctr">
              <a:spcBef>
                <a:spcPts val="0"/>
              </a:spcBef>
              <a:spcAft>
                <a:spcPts val="0"/>
              </a:spcAft>
              <a:buClr>
                <a:srgbClr val="204354"/>
              </a:buClr>
              <a:buSzPts val="5200"/>
              <a:buNone/>
              <a:defRPr sz="5200" b="1">
                <a:solidFill>
                  <a:srgbClr val="204354"/>
                </a:solidFill>
              </a:defRPr>
            </a:lvl6pPr>
            <a:lvl7pPr lvl="6" algn="ctr">
              <a:spcBef>
                <a:spcPts val="0"/>
              </a:spcBef>
              <a:spcAft>
                <a:spcPts val="0"/>
              </a:spcAft>
              <a:buClr>
                <a:srgbClr val="204354"/>
              </a:buClr>
              <a:buSzPts val="5200"/>
              <a:buNone/>
              <a:defRPr sz="5200" b="1">
                <a:solidFill>
                  <a:srgbClr val="204354"/>
                </a:solidFill>
              </a:defRPr>
            </a:lvl7pPr>
            <a:lvl8pPr lvl="7" algn="ctr">
              <a:spcBef>
                <a:spcPts val="0"/>
              </a:spcBef>
              <a:spcAft>
                <a:spcPts val="0"/>
              </a:spcAft>
              <a:buClr>
                <a:srgbClr val="204354"/>
              </a:buClr>
              <a:buSzPts val="5200"/>
              <a:buNone/>
              <a:defRPr sz="5200" b="1">
                <a:solidFill>
                  <a:srgbClr val="204354"/>
                </a:solidFill>
              </a:defRPr>
            </a:lvl8pPr>
            <a:lvl9pPr lvl="8" algn="ctr">
              <a:spcBef>
                <a:spcPts val="0"/>
              </a:spcBef>
              <a:spcAft>
                <a:spcPts val="0"/>
              </a:spcAft>
              <a:buClr>
                <a:srgbClr val="204354"/>
              </a:buClr>
              <a:buSzPts val="5200"/>
              <a:buNone/>
              <a:defRPr sz="5200" b="1">
                <a:solidFill>
                  <a:srgbClr val="204354"/>
                </a:solidFill>
              </a:defRPr>
            </a:lvl9pPr>
          </a:lstStyle>
          <a:p>
            <a:endParaRPr/>
          </a:p>
        </p:txBody>
      </p:sp>
      <p:sp>
        <p:nvSpPr>
          <p:cNvPr id="13" name="Google Shape;13;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311708" y="4739417"/>
            <a:ext cx="548700" cy="393600"/>
          </a:xfrm>
          <a:prstGeom prst="rect">
            <a:avLst/>
          </a:prstGeom>
        </p:spPr>
        <p:txBody>
          <a:bodyPr spcFirstLastPara="1" wrap="square" lIns="91425" tIns="91425" rIns="91425" bIns="91425" anchor="ctr" anchorCtr="0">
            <a:normAutofit/>
          </a:bodyPr>
          <a:lstStyle>
            <a:lvl1pPr lvl="0" algn="l">
              <a:buNone/>
              <a:defRPr>
                <a:solidFill>
                  <a:srgbClr val="204354"/>
                </a:solidFill>
              </a:defRPr>
            </a:lvl1pPr>
            <a:lvl2pPr lvl="1" algn="l">
              <a:buNone/>
              <a:defRPr>
                <a:solidFill>
                  <a:srgbClr val="204354"/>
                </a:solidFill>
              </a:defRPr>
            </a:lvl2pPr>
            <a:lvl3pPr lvl="2" algn="l">
              <a:buNone/>
              <a:defRPr>
                <a:solidFill>
                  <a:srgbClr val="204354"/>
                </a:solidFill>
              </a:defRPr>
            </a:lvl3pPr>
            <a:lvl4pPr lvl="3" algn="l">
              <a:buNone/>
              <a:defRPr>
                <a:solidFill>
                  <a:srgbClr val="204354"/>
                </a:solidFill>
              </a:defRPr>
            </a:lvl4pPr>
            <a:lvl5pPr lvl="4" algn="l">
              <a:buNone/>
              <a:defRPr>
                <a:solidFill>
                  <a:srgbClr val="204354"/>
                </a:solidFill>
              </a:defRPr>
            </a:lvl5pPr>
            <a:lvl6pPr lvl="5" algn="l">
              <a:buNone/>
              <a:defRPr>
                <a:solidFill>
                  <a:srgbClr val="204354"/>
                </a:solidFill>
              </a:defRPr>
            </a:lvl6pPr>
            <a:lvl7pPr lvl="6" algn="l">
              <a:buNone/>
              <a:defRPr>
                <a:solidFill>
                  <a:srgbClr val="204354"/>
                </a:solidFill>
              </a:defRPr>
            </a:lvl7pPr>
            <a:lvl8pPr lvl="7" algn="l">
              <a:buNone/>
              <a:defRPr>
                <a:solidFill>
                  <a:srgbClr val="204354"/>
                </a:solidFill>
              </a:defRPr>
            </a:lvl8pPr>
            <a:lvl9pPr lvl="8" algn="l">
              <a:buNone/>
              <a:defRPr>
                <a:solidFill>
                  <a:srgbClr val="204354"/>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3" name="Google Shape;63;p13"/>
          <p:cNvSpPr txBox="1">
            <a:spLocks noGrp="1"/>
          </p:cNvSpPr>
          <p:nvPr>
            <p:ph type="sldNum" idx="12"/>
          </p:nvPr>
        </p:nvSpPr>
        <p:spPr>
          <a:xfrm>
            <a:off x="311708" y="47394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6" name="Google Shape;66;p1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7" name="Google Shape;67;p14"/>
          <p:cNvSpPr txBox="1">
            <a:spLocks noGrp="1"/>
          </p:cNvSpPr>
          <p:nvPr>
            <p:ph type="sldNum" idx="12"/>
          </p:nvPr>
        </p:nvSpPr>
        <p:spPr>
          <a:xfrm>
            <a:off x="311708" y="47394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311708" y="47394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4"/>
        <p:cNvGrpSpPr/>
        <p:nvPr/>
      </p:nvGrpSpPr>
      <p:grpSpPr>
        <a:xfrm>
          <a:off x="0" y="0"/>
          <a:ext cx="0" cy="0"/>
          <a:chOff x="0" y="0"/>
          <a:chExt cx="0" cy="0"/>
        </a:xfrm>
      </p:grpSpPr>
      <p:sp>
        <p:nvSpPr>
          <p:cNvPr id="25" name="Google Shape;25;p5"/>
          <p:cNvSpPr/>
          <p:nvPr/>
        </p:nvSpPr>
        <p:spPr>
          <a:xfrm>
            <a:off x="6987175" y="4410300"/>
            <a:ext cx="2346600" cy="733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 name="Google Shape;26;p5"/>
          <p:cNvPicPr preferRelativeResize="0"/>
          <p:nvPr/>
        </p:nvPicPr>
        <p:blipFill>
          <a:blip r:embed="rId2">
            <a:alphaModFix/>
          </a:blip>
          <a:stretch>
            <a:fillRect/>
          </a:stretch>
        </p:blipFill>
        <p:spPr>
          <a:xfrm>
            <a:off x="965825" y="1501976"/>
            <a:ext cx="7212349" cy="3732949"/>
          </a:xfrm>
          <a:prstGeom prst="rect">
            <a:avLst/>
          </a:prstGeom>
          <a:noFill/>
          <a:ln>
            <a:noFill/>
          </a:ln>
        </p:spPr>
      </p:pic>
      <p:sp>
        <p:nvSpPr>
          <p:cNvPr id="27" name="Google Shape;27;p5"/>
          <p:cNvSpPr txBox="1">
            <a:spLocks noGrp="1"/>
          </p:cNvSpPr>
          <p:nvPr>
            <p:ph type="title"/>
          </p:nvPr>
        </p:nvSpPr>
        <p:spPr>
          <a:xfrm>
            <a:off x="311700" y="872850"/>
            <a:ext cx="8520600" cy="841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 name="Google Shape;28;p5"/>
          <p:cNvSpPr txBox="1">
            <a:spLocks noGrp="1"/>
          </p:cNvSpPr>
          <p:nvPr>
            <p:ph type="sldNum" idx="12"/>
          </p:nvPr>
        </p:nvSpPr>
        <p:spPr>
          <a:xfrm>
            <a:off x="311708" y="47394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204354"/>
              </a:buClr>
              <a:buSzPts val="2800"/>
              <a:buNone/>
              <a:defRPr>
                <a:solidFill>
                  <a:srgbClr val="204354"/>
                </a:solidFill>
              </a:defRPr>
            </a:lvl1pPr>
            <a:lvl2pPr lvl="1">
              <a:spcBef>
                <a:spcPts val="0"/>
              </a:spcBef>
              <a:spcAft>
                <a:spcPts val="0"/>
              </a:spcAft>
              <a:buClr>
                <a:srgbClr val="204354"/>
              </a:buClr>
              <a:buSzPts val="2800"/>
              <a:buNone/>
              <a:defRPr>
                <a:solidFill>
                  <a:srgbClr val="204354"/>
                </a:solidFill>
              </a:defRPr>
            </a:lvl2pPr>
            <a:lvl3pPr lvl="2">
              <a:spcBef>
                <a:spcPts val="0"/>
              </a:spcBef>
              <a:spcAft>
                <a:spcPts val="0"/>
              </a:spcAft>
              <a:buClr>
                <a:srgbClr val="204354"/>
              </a:buClr>
              <a:buSzPts val="2800"/>
              <a:buNone/>
              <a:defRPr>
                <a:solidFill>
                  <a:srgbClr val="204354"/>
                </a:solidFill>
              </a:defRPr>
            </a:lvl3pPr>
            <a:lvl4pPr lvl="3">
              <a:spcBef>
                <a:spcPts val="0"/>
              </a:spcBef>
              <a:spcAft>
                <a:spcPts val="0"/>
              </a:spcAft>
              <a:buClr>
                <a:srgbClr val="204354"/>
              </a:buClr>
              <a:buSzPts val="2800"/>
              <a:buNone/>
              <a:defRPr>
                <a:solidFill>
                  <a:srgbClr val="204354"/>
                </a:solidFill>
              </a:defRPr>
            </a:lvl4pPr>
            <a:lvl5pPr lvl="4">
              <a:spcBef>
                <a:spcPts val="0"/>
              </a:spcBef>
              <a:spcAft>
                <a:spcPts val="0"/>
              </a:spcAft>
              <a:buClr>
                <a:srgbClr val="204354"/>
              </a:buClr>
              <a:buSzPts val="2800"/>
              <a:buNone/>
              <a:defRPr>
                <a:solidFill>
                  <a:srgbClr val="204354"/>
                </a:solidFill>
              </a:defRPr>
            </a:lvl5pPr>
            <a:lvl6pPr lvl="5">
              <a:spcBef>
                <a:spcPts val="0"/>
              </a:spcBef>
              <a:spcAft>
                <a:spcPts val="0"/>
              </a:spcAft>
              <a:buClr>
                <a:srgbClr val="204354"/>
              </a:buClr>
              <a:buSzPts val="2800"/>
              <a:buNone/>
              <a:defRPr>
                <a:solidFill>
                  <a:srgbClr val="204354"/>
                </a:solidFill>
              </a:defRPr>
            </a:lvl6pPr>
            <a:lvl7pPr lvl="6">
              <a:spcBef>
                <a:spcPts val="0"/>
              </a:spcBef>
              <a:spcAft>
                <a:spcPts val="0"/>
              </a:spcAft>
              <a:buClr>
                <a:srgbClr val="204354"/>
              </a:buClr>
              <a:buSzPts val="2800"/>
              <a:buNone/>
              <a:defRPr>
                <a:solidFill>
                  <a:srgbClr val="204354"/>
                </a:solidFill>
              </a:defRPr>
            </a:lvl7pPr>
            <a:lvl8pPr lvl="7">
              <a:spcBef>
                <a:spcPts val="0"/>
              </a:spcBef>
              <a:spcAft>
                <a:spcPts val="0"/>
              </a:spcAft>
              <a:buClr>
                <a:srgbClr val="204354"/>
              </a:buClr>
              <a:buSzPts val="2800"/>
              <a:buNone/>
              <a:defRPr>
                <a:solidFill>
                  <a:srgbClr val="204354"/>
                </a:solidFill>
              </a:defRPr>
            </a:lvl8pPr>
            <a:lvl9pPr lvl="8">
              <a:spcBef>
                <a:spcPts val="0"/>
              </a:spcBef>
              <a:spcAft>
                <a:spcPts val="0"/>
              </a:spcAft>
              <a:buClr>
                <a:srgbClr val="204354"/>
              </a:buClr>
              <a:buSzPts val="2800"/>
              <a:buNone/>
              <a:defRPr>
                <a:solidFill>
                  <a:srgbClr val="204354"/>
                </a:solidFill>
              </a:defRPr>
            </a:lvl9pPr>
          </a:lstStyle>
          <a:p>
            <a:endParaRPr/>
          </a:p>
        </p:txBody>
      </p:sp>
      <p:sp>
        <p:nvSpPr>
          <p:cNvPr id="31" name="Google Shape;31;p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rgbClr val="204354"/>
              </a:buClr>
              <a:buSzPts val="1800"/>
              <a:buChar char="●"/>
              <a:defRPr>
                <a:solidFill>
                  <a:srgbClr val="204354"/>
                </a:solidFill>
              </a:defRPr>
            </a:lvl1pPr>
            <a:lvl2pPr marL="914400" lvl="1" indent="-317500">
              <a:spcBef>
                <a:spcPts val="0"/>
              </a:spcBef>
              <a:spcAft>
                <a:spcPts val="0"/>
              </a:spcAft>
              <a:buClr>
                <a:srgbClr val="204354"/>
              </a:buClr>
              <a:buSzPts val="1400"/>
              <a:buChar char="○"/>
              <a:defRPr>
                <a:solidFill>
                  <a:srgbClr val="204354"/>
                </a:solidFill>
              </a:defRPr>
            </a:lvl2pPr>
            <a:lvl3pPr marL="1371600" lvl="2" indent="-317500">
              <a:spcBef>
                <a:spcPts val="0"/>
              </a:spcBef>
              <a:spcAft>
                <a:spcPts val="0"/>
              </a:spcAft>
              <a:buClr>
                <a:srgbClr val="204354"/>
              </a:buClr>
              <a:buSzPts val="1400"/>
              <a:buChar char="■"/>
              <a:defRPr>
                <a:solidFill>
                  <a:srgbClr val="204354"/>
                </a:solidFill>
              </a:defRPr>
            </a:lvl3pPr>
            <a:lvl4pPr marL="1828800" lvl="3" indent="-317500">
              <a:spcBef>
                <a:spcPts val="0"/>
              </a:spcBef>
              <a:spcAft>
                <a:spcPts val="0"/>
              </a:spcAft>
              <a:buClr>
                <a:srgbClr val="204354"/>
              </a:buClr>
              <a:buSzPts val="1400"/>
              <a:buChar char="●"/>
              <a:defRPr>
                <a:solidFill>
                  <a:srgbClr val="204354"/>
                </a:solidFill>
              </a:defRPr>
            </a:lvl4pPr>
            <a:lvl5pPr marL="2286000" lvl="4" indent="-317500">
              <a:spcBef>
                <a:spcPts val="0"/>
              </a:spcBef>
              <a:spcAft>
                <a:spcPts val="0"/>
              </a:spcAft>
              <a:buClr>
                <a:srgbClr val="204354"/>
              </a:buClr>
              <a:buSzPts val="1400"/>
              <a:buChar char="○"/>
              <a:defRPr>
                <a:solidFill>
                  <a:srgbClr val="204354"/>
                </a:solidFill>
              </a:defRPr>
            </a:lvl5pPr>
            <a:lvl6pPr marL="2743200" lvl="5" indent="-317500">
              <a:spcBef>
                <a:spcPts val="0"/>
              </a:spcBef>
              <a:spcAft>
                <a:spcPts val="0"/>
              </a:spcAft>
              <a:buClr>
                <a:srgbClr val="204354"/>
              </a:buClr>
              <a:buSzPts val="1400"/>
              <a:buChar char="■"/>
              <a:defRPr>
                <a:solidFill>
                  <a:srgbClr val="204354"/>
                </a:solidFill>
              </a:defRPr>
            </a:lvl6pPr>
            <a:lvl7pPr marL="3200400" lvl="6" indent="-317500">
              <a:spcBef>
                <a:spcPts val="0"/>
              </a:spcBef>
              <a:spcAft>
                <a:spcPts val="0"/>
              </a:spcAft>
              <a:buClr>
                <a:srgbClr val="204354"/>
              </a:buClr>
              <a:buSzPts val="1400"/>
              <a:buChar char="●"/>
              <a:defRPr>
                <a:solidFill>
                  <a:srgbClr val="204354"/>
                </a:solidFill>
              </a:defRPr>
            </a:lvl7pPr>
            <a:lvl8pPr marL="3657600" lvl="7" indent="-317500">
              <a:spcBef>
                <a:spcPts val="0"/>
              </a:spcBef>
              <a:spcAft>
                <a:spcPts val="0"/>
              </a:spcAft>
              <a:buClr>
                <a:srgbClr val="204354"/>
              </a:buClr>
              <a:buSzPts val="1400"/>
              <a:buChar char="○"/>
              <a:defRPr>
                <a:solidFill>
                  <a:srgbClr val="204354"/>
                </a:solidFill>
              </a:defRPr>
            </a:lvl8pPr>
            <a:lvl9pPr marL="4114800" lvl="8" indent="-317500">
              <a:spcBef>
                <a:spcPts val="0"/>
              </a:spcBef>
              <a:spcAft>
                <a:spcPts val="0"/>
              </a:spcAft>
              <a:buClr>
                <a:srgbClr val="204354"/>
              </a:buClr>
              <a:buSzPts val="1400"/>
              <a:buChar char="■"/>
              <a:defRPr>
                <a:solidFill>
                  <a:srgbClr val="204354"/>
                </a:solidFill>
              </a:defRPr>
            </a:lvl9pPr>
          </a:lstStyle>
          <a:p>
            <a:endParaRPr/>
          </a:p>
        </p:txBody>
      </p:sp>
      <p:sp>
        <p:nvSpPr>
          <p:cNvPr id="32" name="Google Shape;32;p6"/>
          <p:cNvSpPr txBox="1">
            <a:spLocks noGrp="1"/>
          </p:cNvSpPr>
          <p:nvPr>
            <p:ph type="sldNum" idx="12"/>
          </p:nvPr>
        </p:nvSpPr>
        <p:spPr>
          <a:xfrm>
            <a:off x="311708" y="47394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 name="Google Shape;35;p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7"/>
          <p:cNvSpPr txBox="1">
            <a:spLocks noGrp="1"/>
          </p:cNvSpPr>
          <p:nvPr>
            <p:ph type="sldNum" idx="12"/>
          </p:nvPr>
        </p:nvSpPr>
        <p:spPr>
          <a:xfrm>
            <a:off x="311708" y="47394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8"/>
          <p:cNvSpPr txBox="1">
            <a:spLocks noGrp="1"/>
          </p:cNvSpPr>
          <p:nvPr>
            <p:ph type="sldNum" idx="12"/>
          </p:nvPr>
        </p:nvSpPr>
        <p:spPr>
          <a:xfrm>
            <a:off x="311708" y="47394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4" name="Google Shape;44;p9"/>
          <p:cNvSpPr txBox="1">
            <a:spLocks noGrp="1"/>
          </p:cNvSpPr>
          <p:nvPr>
            <p:ph type="sldNum" idx="12"/>
          </p:nvPr>
        </p:nvSpPr>
        <p:spPr>
          <a:xfrm>
            <a:off x="311708" y="47394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1">
  <p:cSld name="MAIN_POINT_1">
    <p:spTree>
      <p:nvGrpSpPr>
        <p:cNvPr id="1" name="Shape 50"/>
        <p:cNvGrpSpPr/>
        <p:nvPr/>
      </p:nvGrpSpPr>
      <p:grpSpPr>
        <a:xfrm>
          <a:off x="0" y="0"/>
          <a:ext cx="0" cy="0"/>
          <a:chOff x="0" y="0"/>
          <a:chExt cx="0" cy="0"/>
        </a:xfrm>
      </p:grpSpPr>
      <p:sp>
        <p:nvSpPr>
          <p:cNvPr id="51" name="Google Shape;51;p11"/>
          <p:cNvSpPr/>
          <p:nvPr/>
        </p:nvSpPr>
        <p:spPr>
          <a:xfrm>
            <a:off x="6987175" y="4410300"/>
            <a:ext cx="2346600" cy="733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 name="Google Shape;52;p11"/>
          <p:cNvPicPr preferRelativeResize="0"/>
          <p:nvPr/>
        </p:nvPicPr>
        <p:blipFill>
          <a:blip r:embed="rId2">
            <a:alphaModFix/>
          </a:blip>
          <a:stretch>
            <a:fillRect/>
          </a:stretch>
        </p:blipFill>
        <p:spPr>
          <a:xfrm>
            <a:off x="579500" y="419350"/>
            <a:ext cx="1892726" cy="436775"/>
          </a:xfrm>
          <a:prstGeom prst="rect">
            <a:avLst/>
          </a:prstGeom>
          <a:noFill/>
          <a:ln>
            <a:noFill/>
          </a:ln>
        </p:spPr>
      </p:pic>
      <p:pic>
        <p:nvPicPr>
          <p:cNvPr id="53" name="Google Shape;53;p11"/>
          <p:cNvPicPr preferRelativeResize="0"/>
          <p:nvPr/>
        </p:nvPicPr>
        <p:blipFill>
          <a:blip r:embed="rId3">
            <a:alphaModFix/>
          </a:blip>
          <a:stretch>
            <a:fillRect/>
          </a:stretch>
        </p:blipFill>
        <p:spPr>
          <a:xfrm>
            <a:off x="3339027" y="1841500"/>
            <a:ext cx="6151849" cy="3184049"/>
          </a:xfrm>
          <a:prstGeom prst="rect">
            <a:avLst/>
          </a:prstGeom>
          <a:noFill/>
          <a:ln>
            <a:noFill/>
          </a:ln>
        </p:spPr>
      </p:pic>
      <p:sp>
        <p:nvSpPr>
          <p:cNvPr id="54" name="Google Shape;54;p11"/>
          <p:cNvSpPr txBox="1">
            <a:spLocks noGrp="1"/>
          </p:cNvSpPr>
          <p:nvPr>
            <p:ph type="title"/>
          </p:nvPr>
        </p:nvSpPr>
        <p:spPr>
          <a:xfrm>
            <a:off x="460925" y="1445625"/>
            <a:ext cx="3771000" cy="3258000"/>
          </a:xfrm>
          <a:prstGeom prst="rect">
            <a:avLst/>
          </a:prstGeom>
        </p:spPr>
        <p:txBody>
          <a:bodyPr spcFirstLastPara="1" wrap="square" lIns="91425" tIns="91425" rIns="91425" bIns="91425" anchor="t" anchorCtr="0">
            <a:normAutofit/>
          </a:bodyPr>
          <a:lstStyle>
            <a:lvl1pPr lvl="0" rtl="0">
              <a:spcBef>
                <a:spcPts val="0"/>
              </a:spcBef>
              <a:spcAft>
                <a:spcPts val="0"/>
              </a:spcAft>
              <a:buSzPts val="4600"/>
              <a:buNone/>
              <a:defRPr sz="4600" b="1"/>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8" name="Google Shape;58;p1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9" name="Google Shape;59;p1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0" name="Google Shape;60;p12"/>
          <p:cNvSpPr txBox="1">
            <a:spLocks noGrp="1"/>
          </p:cNvSpPr>
          <p:nvPr>
            <p:ph type="sldNum" idx="12"/>
          </p:nvPr>
        </p:nvSpPr>
        <p:spPr>
          <a:xfrm>
            <a:off x="311708" y="47394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204354"/>
              </a:buClr>
              <a:buSzPts val="2800"/>
              <a:buNone/>
              <a:defRPr sz="2800" b="1">
                <a:solidFill>
                  <a:srgbClr val="204354"/>
                </a:solidFill>
              </a:defRPr>
            </a:lvl1pPr>
            <a:lvl2pPr lvl="1">
              <a:spcBef>
                <a:spcPts val="0"/>
              </a:spcBef>
              <a:spcAft>
                <a:spcPts val="0"/>
              </a:spcAft>
              <a:buClr>
                <a:srgbClr val="204354"/>
              </a:buClr>
              <a:buSzPts val="2800"/>
              <a:buNone/>
              <a:defRPr sz="2800">
                <a:solidFill>
                  <a:srgbClr val="204354"/>
                </a:solidFill>
              </a:defRPr>
            </a:lvl2pPr>
            <a:lvl3pPr lvl="2">
              <a:spcBef>
                <a:spcPts val="0"/>
              </a:spcBef>
              <a:spcAft>
                <a:spcPts val="0"/>
              </a:spcAft>
              <a:buClr>
                <a:srgbClr val="204354"/>
              </a:buClr>
              <a:buSzPts val="2800"/>
              <a:buNone/>
              <a:defRPr sz="2800">
                <a:solidFill>
                  <a:srgbClr val="204354"/>
                </a:solidFill>
              </a:defRPr>
            </a:lvl3pPr>
            <a:lvl4pPr lvl="3">
              <a:spcBef>
                <a:spcPts val="0"/>
              </a:spcBef>
              <a:spcAft>
                <a:spcPts val="0"/>
              </a:spcAft>
              <a:buClr>
                <a:srgbClr val="204354"/>
              </a:buClr>
              <a:buSzPts val="2800"/>
              <a:buNone/>
              <a:defRPr sz="2800">
                <a:solidFill>
                  <a:srgbClr val="204354"/>
                </a:solidFill>
              </a:defRPr>
            </a:lvl4pPr>
            <a:lvl5pPr lvl="4">
              <a:spcBef>
                <a:spcPts val="0"/>
              </a:spcBef>
              <a:spcAft>
                <a:spcPts val="0"/>
              </a:spcAft>
              <a:buClr>
                <a:srgbClr val="204354"/>
              </a:buClr>
              <a:buSzPts val="2800"/>
              <a:buNone/>
              <a:defRPr sz="2800">
                <a:solidFill>
                  <a:srgbClr val="204354"/>
                </a:solidFill>
              </a:defRPr>
            </a:lvl5pPr>
            <a:lvl6pPr lvl="5">
              <a:spcBef>
                <a:spcPts val="0"/>
              </a:spcBef>
              <a:spcAft>
                <a:spcPts val="0"/>
              </a:spcAft>
              <a:buClr>
                <a:srgbClr val="204354"/>
              </a:buClr>
              <a:buSzPts val="2800"/>
              <a:buNone/>
              <a:defRPr sz="2800">
                <a:solidFill>
                  <a:srgbClr val="204354"/>
                </a:solidFill>
              </a:defRPr>
            </a:lvl6pPr>
            <a:lvl7pPr lvl="6">
              <a:spcBef>
                <a:spcPts val="0"/>
              </a:spcBef>
              <a:spcAft>
                <a:spcPts val="0"/>
              </a:spcAft>
              <a:buClr>
                <a:srgbClr val="204354"/>
              </a:buClr>
              <a:buSzPts val="2800"/>
              <a:buNone/>
              <a:defRPr sz="2800">
                <a:solidFill>
                  <a:srgbClr val="204354"/>
                </a:solidFill>
              </a:defRPr>
            </a:lvl7pPr>
            <a:lvl8pPr lvl="7">
              <a:spcBef>
                <a:spcPts val="0"/>
              </a:spcBef>
              <a:spcAft>
                <a:spcPts val="0"/>
              </a:spcAft>
              <a:buClr>
                <a:srgbClr val="204354"/>
              </a:buClr>
              <a:buSzPts val="2800"/>
              <a:buNone/>
              <a:defRPr sz="2800">
                <a:solidFill>
                  <a:srgbClr val="204354"/>
                </a:solidFill>
              </a:defRPr>
            </a:lvl8pPr>
            <a:lvl9pPr lvl="8">
              <a:spcBef>
                <a:spcPts val="0"/>
              </a:spcBef>
              <a:spcAft>
                <a:spcPts val="0"/>
              </a:spcAft>
              <a:buClr>
                <a:srgbClr val="204354"/>
              </a:buClr>
              <a:buSzPts val="2800"/>
              <a:buNone/>
              <a:defRPr sz="2800">
                <a:solidFill>
                  <a:srgbClr val="204354"/>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204354"/>
              </a:buClr>
              <a:buSzPts val="1800"/>
              <a:buChar char="●"/>
              <a:defRPr sz="1800">
                <a:solidFill>
                  <a:srgbClr val="204354"/>
                </a:solidFill>
              </a:defRPr>
            </a:lvl1pPr>
            <a:lvl2pPr marL="914400" lvl="1" indent="-317500">
              <a:lnSpc>
                <a:spcPct val="115000"/>
              </a:lnSpc>
              <a:spcBef>
                <a:spcPts val="0"/>
              </a:spcBef>
              <a:spcAft>
                <a:spcPts val="0"/>
              </a:spcAft>
              <a:buClr>
                <a:srgbClr val="204354"/>
              </a:buClr>
              <a:buSzPts val="1400"/>
              <a:buChar char="○"/>
              <a:defRPr>
                <a:solidFill>
                  <a:srgbClr val="204354"/>
                </a:solidFill>
              </a:defRPr>
            </a:lvl2pPr>
            <a:lvl3pPr marL="1371600" lvl="2" indent="-317500">
              <a:lnSpc>
                <a:spcPct val="115000"/>
              </a:lnSpc>
              <a:spcBef>
                <a:spcPts val="0"/>
              </a:spcBef>
              <a:spcAft>
                <a:spcPts val="0"/>
              </a:spcAft>
              <a:buClr>
                <a:srgbClr val="204354"/>
              </a:buClr>
              <a:buSzPts val="1400"/>
              <a:buChar char="■"/>
              <a:defRPr>
                <a:solidFill>
                  <a:srgbClr val="204354"/>
                </a:solidFill>
              </a:defRPr>
            </a:lvl3pPr>
            <a:lvl4pPr marL="1828800" lvl="3" indent="-317500">
              <a:lnSpc>
                <a:spcPct val="115000"/>
              </a:lnSpc>
              <a:spcBef>
                <a:spcPts val="0"/>
              </a:spcBef>
              <a:spcAft>
                <a:spcPts val="0"/>
              </a:spcAft>
              <a:buClr>
                <a:srgbClr val="204354"/>
              </a:buClr>
              <a:buSzPts val="1400"/>
              <a:buChar char="●"/>
              <a:defRPr>
                <a:solidFill>
                  <a:srgbClr val="204354"/>
                </a:solidFill>
              </a:defRPr>
            </a:lvl4pPr>
            <a:lvl5pPr marL="2286000" lvl="4" indent="-317500">
              <a:lnSpc>
                <a:spcPct val="115000"/>
              </a:lnSpc>
              <a:spcBef>
                <a:spcPts val="0"/>
              </a:spcBef>
              <a:spcAft>
                <a:spcPts val="0"/>
              </a:spcAft>
              <a:buClr>
                <a:srgbClr val="204354"/>
              </a:buClr>
              <a:buSzPts val="1400"/>
              <a:buChar char="○"/>
              <a:defRPr>
                <a:solidFill>
                  <a:srgbClr val="204354"/>
                </a:solidFill>
              </a:defRPr>
            </a:lvl5pPr>
            <a:lvl6pPr marL="2743200" lvl="5" indent="-317500">
              <a:lnSpc>
                <a:spcPct val="115000"/>
              </a:lnSpc>
              <a:spcBef>
                <a:spcPts val="0"/>
              </a:spcBef>
              <a:spcAft>
                <a:spcPts val="0"/>
              </a:spcAft>
              <a:buClr>
                <a:srgbClr val="204354"/>
              </a:buClr>
              <a:buSzPts val="1400"/>
              <a:buChar char="■"/>
              <a:defRPr>
                <a:solidFill>
                  <a:srgbClr val="204354"/>
                </a:solidFill>
              </a:defRPr>
            </a:lvl6pPr>
            <a:lvl7pPr marL="3200400" lvl="6" indent="-317500">
              <a:lnSpc>
                <a:spcPct val="115000"/>
              </a:lnSpc>
              <a:spcBef>
                <a:spcPts val="0"/>
              </a:spcBef>
              <a:spcAft>
                <a:spcPts val="0"/>
              </a:spcAft>
              <a:buClr>
                <a:srgbClr val="204354"/>
              </a:buClr>
              <a:buSzPts val="1400"/>
              <a:buChar char="●"/>
              <a:defRPr>
                <a:solidFill>
                  <a:srgbClr val="204354"/>
                </a:solidFill>
              </a:defRPr>
            </a:lvl7pPr>
            <a:lvl8pPr marL="3657600" lvl="7" indent="-317500">
              <a:lnSpc>
                <a:spcPct val="115000"/>
              </a:lnSpc>
              <a:spcBef>
                <a:spcPts val="0"/>
              </a:spcBef>
              <a:spcAft>
                <a:spcPts val="0"/>
              </a:spcAft>
              <a:buClr>
                <a:srgbClr val="204354"/>
              </a:buClr>
              <a:buSzPts val="1400"/>
              <a:buChar char="○"/>
              <a:defRPr>
                <a:solidFill>
                  <a:srgbClr val="204354"/>
                </a:solidFill>
              </a:defRPr>
            </a:lvl8pPr>
            <a:lvl9pPr marL="4114800" lvl="8" indent="-317500">
              <a:lnSpc>
                <a:spcPct val="115000"/>
              </a:lnSpc>
              <a:spcBef>
                <a:spcPts val="0"/>
              </a:spcBef>
              <a:spcAft>
                <a:spcPts val="0"/>
              </a:spcAft>
              <a:buClr>
                <a:srgbClr val="204354"/>
              </a:buClr>
              <a:buSzPts val="1400"/>
              <a:buChar char="■"/>
              <a:defRPr>
                <a:solidFill>
                  <a:srgbClr val="204354"/>
                </a:solidFill>
              </a:defRPr>
            </a:lvl9pPr>
          </a:lstStyle>
          <a:p>
            <a:endParaRPr/>
          </a:p>
        </p:txBody>
      </p:sp>
      <p:sp>
        <p:nvSpPr>
          <p:cNvPr id="8" name="Google Shape;8;p1"/>
          <p:cNvSpPr txBox="1">
            <a:spLocks noGrp="1"/>
          </p:cNvSpPr>
          <p:nvPr>
            <p:ph type="sldNum" idx="12"/>
          </p:nvPr>
        </p:nvSpPr>
        <p:spPr>
          <a:xfrm>
            <a:off x="311708" y="4739417"/>
            <a:ext cx="548700" cy="393600"/>
          </a:xfrm>
          <a:prstGeom prst="rect">
            <a:avLst/>
          </a:prstGeom>
          <a:noFill/>
          <a:ln>
            <a:noFill/>
          </a:ln>
        </p:spPr>
        <p:txBody>
          <a:bodyPr spcFirstLastPara="1" wrap="square" lIns="91425" tIns="91425" rIns="91425" bIns="91425" anchor="ctr" anchorCtr="0">
            <a:normAutofit/>
          </a:bodyPr>
          <a:lstStyle>
            <a:lvl1pPr lvl="0">
              <a:buNone/>
              <a:defRPr sz="1000">
                <a:solidFill>
                  <a:schemeClr val="dk2"/>
                </a:solidFill>
              </a:defRPr>
            </a:lvl1pPr>
            <a:lvl2pPr lvl="1">
              <a:buNone/>
              <a:defRPr sz="1000">
                <a:solidFill>
                  <a:schemeClr val="dk2"/>
                </a:solidFill>
              </a:defRPr>
            </a:lvl2pPr>
            <a:lvl3pPr lvl="2">
              <a:buNone/>
              <a:defRPr sz="1000">
                <a:solidFill>
                  <a:schemeClr val="dk2"/>
                </a:solidFill>
              </a:defRPr>
            </a:lvl3pPr>
            <a:lvl4pPr lvl="3">
              <a:buNone/>
              <a:defRPr sz="1000">
                <a:solidFill>
                  <a:schemeClr val="dk2"/>
                </a:solidFill>
              </a:defRPr>
            </a:lvl4pPr>
            <a:lvl5pPr lvl="4">
              <a:buNone/>
              <a:defRPr sz="1000">
                <a:solidFill>
                  <a:schemeClr val="dk2"/>
                </a:solidFill>
              </a:defRPr>
            </a:lvl5pPr>
            <a:lvl6pPr lvl="5">
              <a:buNone/>
              <a:defRPr sz="1000">
                <a:solidFill>
                  <a:schemeClr val="dk2"/>
                </a:solidFill>
              </a:defRPr>
            </a:lvl6pPr>
            <a:lvl7pPr lvl="6">
              <a:buNone/>
              <a:defRPr sz="1000">
                <a:solidFill>
                  <a:schemeClr val="dk2"/>
                </a:solidFill>
              </a:defRPr>
            </a:lvl7pPr>
            <a:lvl8pPr lvl="7">
              <a:buNone/>
              <a:defRPr sz="1000">
                <a:solidFill>
                  <a:schemeClr val="dk2"/>
                </a:solidFill>
              </a:defRPr>
            </a:lvl8pPr>
            <a:lvl9pPr lvl="8">
              <a:buNone/>
              <a:defRPr sz="1000">
                <a:solidFill>
                  <a:schemeClr val="dk2"/>
                </a:solidFill>
              </a:defRPr>
            </a:lvl9pPr>
          </a:lstStyle>
          <a:p>
            <a:pPr marL="0" lvl="0" indent="0" algn="l" rtl="0">
              <a:spcBef>
                <a:spcPts val="0"/>
              </a:spcBef>
              <a:spcAft>
                <a:spcPts val="0"/>
              </a:spcAft>
              <a:buNone/>
            </a:pPr>
            <a:fld id="{00000000-1234-1234-1234-123412341234}" type="slidenum">
              <a:rPr lang="en"/>
              <a:t>‹#›</a:t>
            </a:fld>
            <a:endParaRPr b="1"/>
          </a:p>
        </p:txBody>
      </p:sp>
      <p:pic>
        <p:nvPicPr>
          <p:cNvPr id="9" name="Google Shape;9;p1"/>
          <p:cNvPicPr preferRelativeResize="0"/>
          <p:nvPr/>
        </p:nvPicPr>
        <p:blipFill>
          <a:blip r:embed="rId13">
            <a:alphaModFix/>
          </a:blip>
          <a:stretch>
            <a:fillRect/>
          </a:stretch>
        </p:blipFill>
        <p:spPr>
          <a:xfrm>
            <a:off x="7598375" y="4777525"/>
            <a:ext cx="1375399" cy="317400"/>
          </a:xfrm>
          <a:prstGeom prst="rect">
            <a:avLst/>
          </a:prstGeom>
          <a:noFill/>
          <a:ln>
            <a:noFill/>
          </a:ln>
        </p:spPr>
      </p:pic>
      <p:sp>
        <p:nvSpPr>
          <p:cNvPr id="10" name="Google Shape;10;p1"/>
          <p:cNvSpPr txBox="1"/>
          <p:nvPr/>
        </p:nvSpPr>
        <p:spPr>
          <a:xfrm>
            <a:off x="713700" y="4766875"/>
            <a:ext cx="2766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rPr>
              <a:t>© 2021 Emsi Burning Glass</a:t>
            </a:r>
            <a:endParaRPr sz="1000">
              <a:solidFill>
                <a:schemeClr val="dk1"/>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460924" y="1016000"/>
            <a:ext cx="8175076" cy="3687625"/>
          </a:xfrm>
          <a:prstGeom prst="rect">
            <a:avLst/>
          </a:prstGeom>
        </p:spPr>
        <p:txBody>
          <a:bodyPr spcFirstLastPara="1" wrap="square" lIns="91425" tIns="91425" rIns="91425" bIns="91425" anchor="t" anchorCtr="0">
            <a:normAutofit/>
          </a:bodyPr>
          <a:lstStyle/>
          <a:p>
            <a:r>
              <a:rPr lang="en-GB" sz="1600" dirty="0"/>
              <a:t>Learning Hubs for the Millions: Exploring Policy, Technology and Strategy</a:t>
            </a:r>
            <a:br>
              <a:rPr lang="en-GB" sz="1600" dirty="0"/>
            </a:br>
            <a:br>
              <a:rPr lang="en-GB" dirty="0"/>
            </a:br>
            <a:r>
              <a:rPr lang="en-GB" sz="2400" i="1" dirty="0">
                <a:solidFill>
                  <a:schemeClr val="accent3"/>
                </a:solidFill>
              </a:rPr>
              <a:t>Why do we need Learning Hubs for the Millions?</a:t>
            </a:r>
            <a:br>
              <a:rPr lang="en-GB" sz="3100" i="1" dirty="0"/>
            </a:br>
            <a:br>
              <a:rPr lang="en-GB" sz="3100" i="1" dirty="0"/>
            </a:br>
            <a:r>
              <a:rPr lang="en-GB" sz="1800" dirty="0"/>
              <a:t>Richard Hewitt</a:t>
            </a:r>
            <a:br>
              <a:rPr lang="en-GB" sz="1800" dirty="0"/>
            </a:br>
            <a:r>
              <a:rPr lang="en-GB" sz="1600" i="1" dirty="0"/>
              <a:t>Director, UK Higher Education</a:t>
            </a:r>
            <a:br>
              <a:rPr lang="en-GB" sz="1800" dirty="0"/>
            </a:br>
            <a:br>
              <a:rPr lang="en-GB" sz="1800" dirty="0"/>
            </a:br>
            <a:r>
              <a:rPr lang="en-GB" sz="1800" dirty="0"/>
              <a:t>Emsi Burning Glass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
          <p:cNvSpPr txBox="1">
            <a:spLocks noGrp="1"/>
          </p:cNvSpPr>
          <p:nvPr>
            <p:ph type="title"/>
          </p:nvPr>
        </p:nvSpPr>
        <p:spPr>
          <a:xfrm>
            <a:off x="282090" y="3036869"/>
            <a:ext cx="8579821" cy="1871499"/>
          </a:xfrm>
          <a:prstGeom prst="rect">
            <a:avLst/>
          </a:prstGeom>
          <a:noFill/>
          <a:ln>
            <a:noFill/>
          </a:ln>
        </p:spPr>
        <p:txBody>
          <a:bodyPr spcFirstLastPara="1" wrap="square" lIns="68569" tIns="34275" rIns="68569" bIns="34275" anchor="ctr" anchorCtr="0">
            <a:noAutofit/>
          </a:bodyPr>
          <a:lstStyle/>
          <a:p>
            <a:pPr algn="ctr">
              <a:lnSpc>
                <a:spcPct val="90000"/>
              </a:lnSpc>
              <a:buClr>
                <a:schemeClr val="dk1"/>
              </a:buClr>
              <a:buSzPts val="3600"/>
            </a:pPr>
            <a:r>
              <a:rPr lang="en-GB" sz="2700" b="0" dirty="0">
                <a:latin typeface="Sail"/>
                <a:ea typeface="Sail"/>
                <a:cs typeface="Sail"/>
                <a:sym typeface="Sail"/>
              </a:rPr>
              <a:t>Our mission is to use </a:t>
            </a:r>
            <a:br>
              <a:rPr lang="en-GB" sz="2700" b="0" dirty="0">
                <a:latin typeface="Sail"/>
                <a:ea typeface="Sail"/>
                <a:cs typeface="Sail"/>
                <a:sym typeface="Sail"/>
              </a:rPr>
            </a:br>
            <a:r>
              <a:rPr lang="en-GB" sz="2700" b="0" dirty="0">
                <a:latin typeface="Sail"/>
                <a:ea typeface="Sail"/>
                <a:cs typeface="Sail"/>
                <a:sym typeface="Sail"/>
              </a:rPr>
              <a:t>labour market and skills data to inform and connect people, education, and employers, within the context of regional economies.</a:t>
            </a:r>
            <a:endParaRPr sz="2700" b="0" dirty="0">
              <a:latin typeface="Sail"/>
              <a:ea typeface="Sail"/>
              <a:cs typeface="Sail"/>
              <a:sym typeface="Sail"/>
            </a:endParaRPr>
          </a:p>
        </p:txBody>
      </p:sp>
      <p:pic>
        <p:nvPicPr>
          <p:cNvPr id="383" name="Google Shape;383;p2"/>
          <p:cNvPicPr preferRelativeResize="0"/>
          <p:nvPr/>
        </p:nvPicPr>
        <p:blipFill rotWithShape="1">
          <a:blip r:embed="rId3">
            <a:alphaModFix/>
          </a:blip>
          <a:srcRect/>
          <a:stretch/>
        </p:blipFill>
        <p:spPr>
          <a:xfrm>
            <a:off x="1094157" y="1462828"/>
            <a:ext cx="6674588" cy="1621332"/>
          </a:xfrm>
          <a:prstGeom prst="rect">
            <a:avLst/>
          </a:prstGeom>
          <a:noFill/>
          <a:ln>
            <a:noFill/>
          </a:ln>
        </p:spPr>
      </p:pic>
      <p:sp>
        <p:nvSpPr>
          <p:cNvPr id="2" name="TextBox 1">
            <a:extLst>
              <a:ext uri="{FF2B5EF4-FFF2-40B4-BE49-F238E27FC236}">
                <a16:creationId xmlns:a16="http://schemas.microsoft.com/office/drawing/2014/main" id="{62336718-16E5-3E41-8AB3-7B1E9BF4DF89}"/>
              </a:ext>
            </a:extLst>
          </p:cNvPr>
          <p:cNvSpPr txBox="1"/>
          <p:nvPr/>
        </p:nvSpPr>
        <p:spPr>
          <a:xfrm>
            <a:off x="8772976" y="4908368"/>
            <a:ext cx="69312" cy="25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rIns="34289" rtlCol="0">
            <a:spAutoFit/>
          </a:bodyPr>
          <a:lstStyle/>
          <a:p>
            <a:pPr algn="ctr">
              <a:spcBef>
                <a:spcPts val="750"/>
              </a:spcBef>
            </a:pPr>
            <a:endParaRPr lang="en-US" sz="1050" spc="225" dirty="0">
              <a:solidFill>
                <a:schemeClr val="accent2"/>
              </a:solidFill>
              <a:latin typeface="Sailec" pitchFamily="2" charset="77"/>
              <a:ea typeface="Avenir Medium"/>
              <a:cs typeface="Avenir Medium"/>
              <a:sym typeface="Avenir Medium"/>
            </a:endParaRPr>
          </a:p>
        </p:txBody>
      </p:sp>
      <p:pic>
        <p:nvPicPr>
          <p:cNvPr id="5" name="Picture 4" descr="A picture containing text, sign&#10;&#10;Description automatically generated">
            <a:extLst>
              <a:ext uri="{FF2B5EF4-FFF2-40B4-BE49-F238E27FC236}">
                <a16:creationId xmlns:a16="http://schemas.microsoft.com/office/drawing/2014/main" id="{27099638-7FB7-6045-B39C-12067C799B8C}"/>
              </a:ext>
            </a:extLst>
          </p:cNvPr>
          <p:cNvPicPr>
            <a:picLocks noChangeAspect="1"/>
          </p:cNvPicPr>
          <p:nvPr/>
        </p:nvPicPr>
        <p:blipFill>
          <a:blip r:embed="rId4"/>
          <a:stretch>
            <a:fillRect/>
          </a:stretch>
        </p:blipFill>
        <p:spPr>
          <a:xfrm>
            <a:off x="1397000" y="191130"/>
            <a:ext cx="6350000" cy="1460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Why do we need Learning Hubs for the Millions?</a:t>
            </a:r>
            <a:endParaRPr dirty="0"/>
          </a:p>
        </p:txBody>
      </p:sp>
      <p:sp>
        <p:nvSpPr>
          <p:cNvPr id="89" name="Google Shape;89;p19"/>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a:bodyPr>
          <a:lstStyle/>
          <a:p>
            <a:pPr marL="285750" indent="-285750">
              <a:spcAft>
                <a:spcPts val="1200"/>
              </a:spcAft>
            </a:pPr>
            <a:r>
              <a:rPr lang="en-GB" dirty="0"/>
              <a:t>Demand!</a:t>
            </a:r>
          </a:p>
          <a:p>
            <a:pPr marL="742950" lvl="1" indent="-285750">
              <a:spcAft>
                <a:spcPts val="1200"/>
              </a:spcAft>
            </a:pPr>
            <a:r>
              <a:rPr lang="en-GB" dirty="0"/>
              <a:t>Overall, employer demand for workers is growing</a:t>
            </a:r>
          </a:p>
          <a:p>
            <a:pPr marL="742950" lvl="1" indent="-285750">
              <a:spcAft>
                <a:spcPts val="1200"/>
              </a:spcAft>
            </a:pPr>
            <a:r>
              <a:rPr lang="en-GB" dirty="0"/>
              <a:t>Employer demand is changing</a:t>
            </a:r>
          </a:p>
          <a:p>
            <a:pPr marL="742950" lvl="1" indent="-285750">
              <a:spcAft>
                <a:spcPts val="1200"/>
              </a:spcAft>
            </a:pPr>
            <a:r>
              <a:rPr lang="en-GB" dirty="0"/>
              <a:t>Roles are changing</a:t>
            </a:r>
          </a:p>
          <a:p>
            <a:pPr marL="742950" lvl="1" indent="-285750">
              <a:spcAft>
                <a:spcPts val="1200"/>
              </a:spcAft>
            </a:pPr>
            <a:r>
              <a:rPr lang="en-GB" dirty="0"/>
              <a:t>Traditional education is not agile enough to respond</a:t>
            </a:r>
          </a:p>
          <a:p>
            <a:pPr marL="742950" lvl="1" indent="-285750">
              <a:spcAft>
                <a:spcPts val="1200"/>
              </a:spcAft>
            </a:pPr>
            <a:endParaRPr lang="en-GB" dirty="0"/>
          </a:p>
        </p:txBody>
      </p:sp>
      <p:graphicFrame>
        <p:nvGraphicFramePr>
          <p:cNvPr id="2" name="Chart 1">
            <a:extLst>
              <a:ext uri="{FF2B5EF4-FFF2-40B4-BE49-F238E27FC236}">
                <a16:creationId xmlns:a16="http://schemas.microsoft.com/office/drawing/2014/main" id="{68D7EA8D-9CDE-0341-9925-B10BCF562040}"/>
              </a:ext>
            </a:extLst>
          </p:cNvPr>
          <p:cNvGraphicFramePr/>
          <p:nvPr>
            <p:extLst>
              <p:ext uri="{D42A27DB-BD31-4B8C-83A1-F6EECF244321}">
                <p14:modId xmlns:p14="http://schemas.microsoft.com/office/powerpoint/2010/main" val="2556799110"/>
              </p:ext>
            </p:extLst>
          </p:nvPr>
        </p:nvGraphicFramePr>
        <p:xfrm>
          <a:off x="4572000" y="1017725"/>
          <a:ext cx="4343427" cy="3416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Changing employer demand</a:t>
            </a:r>
            <a:endParaRPr dirty="0"/>
          </a:p>
        </p:txBody>
      </p:sp>
      <p:sp>
        <p:nvSpPr>
          <p:cNvPr id="96" name="Google Shape;96;p20"/>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i="1" dirty="0"/>
              <a:t>Skills Required</a:t>
            </a:r>
            <a:r>
              <a:rPr lang="en-GB" dirty="0"/>
              <a:t>: Emsi Burning Glass report commissioned by Autodesk</a:t>
            </a:r>
          </a:p>
          <a:p>
            <a:pPr marL="285750" indent="-285750">
              <a:spcAft>
                <a:spcPts val="1200"/>
              </a:spcAft>
            </a:pPr>
            <a:r>
              <a:rPr lang="en-GB" dirty="0"/>
              <a:t>Covid accelerating digital transformation</a:t>
            </a:r>
          </a:p>
          <a:p>
            <a:pPr marL="285750" indent="-285750">
              <a:spcAft>
                <a:spcPts val="1200"/>
              </a:spcAft>
            </a:pPr>
            <a:r>
              <a:rPr lang="en-GB" dirty="0"/>
              <a:t>Investment in digital initiatives</a:t>
            </a:r>
          </a:p>
          <a:p>
            <a:pPr marL="285750" indent="-285750">
              <a:spcAft>
                <a:spcPts val="1200"/>
              </a:spcAft>
            </a:pPr>
            <a:r>
              <a:rPr lang="en-GB" dirty="0"/>
              <a:t>US data shows steady decline in job postings specifying a bachelors degree</a:t>
            </a:r>
          </a:p>
        </p:txBody>
      </p:sp>
      <p:pic>
        <p:nvPicPr>
          <p:cNvPr id="2" name="Picture 1">
            <a:extLst>
              <a:ext uri="{FF2B5EF4-FFF2-40B4-BE49-F238E27FC236}">
                <a16:creationId xmlns:a16="http://schemas.microsoft.com/office/drawing/2014/main" id="{D35E4AD8-470B-674C-9570-DCFFCDDB0C5F}"/>
              </a:ext>
            </a:extLst>
          </p:cNvPr>
          <p:cNvPicPr>
            <a:picLocks noChangeAspect="1"/>
          </p:cNvPicPr>
          <p:nvPr/>
        </p:nvPicPr>
        <p:blipFill>
          <a:blip r:embed="rId3"/>
          <a:stretch>
            <a:fillRect/>
          </a:stretch>
        </p:blipFill>
        <p:spPr>
          <a:xfrm>
            <a:off x="4929224" y="1152475"/>
            <a:ext cx="4098743" cy="324823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Changing roles</a:t>
            </a:r>
            <a:endParaRPr dirty="0"/>
          </a:p>
        </p:txBody>
      </p:sp>
      <p:sp>
        <p:nvSpPr>
          <p:cNvPr id="96" name="Google Shape;96;p20"/>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dirty="0"/>
              <a:t>”Job descriptions are changing every 3 years.” </a:t>
            </a:r>
          </a:p>
          <a:p>
            <a:pPr marL="0" lvl="0" indent="0" algn="l" rtl="0">
              <a:spcBef>
                <a:spcPts val="0"/>
              </a:spcBef>
              <a:spcAft>
                <a:spcPts val="1200"/>
              </a:spcAft>
              <a:buNone/>
            </a:pPr>
            <a:r>
              <a:rPr lang="en-GB" dirty="0"/>
              <a:t>“We can’t rehire every role at that rate!” </a:t>
            </a:r>
          </a:p>
          <a:p>
            <a:pPr marL="0" lvl="0" indent="0" algn="l" rtl="0">
              <a:spcBef>
                <a:spcPts val="0"/>
              </a:spcBef>
              <a:spcAft>
                <a:spcPts val="1200"/>
              </a:spcAft>
              <a:buNone/>
            </a:pPr>
            <a:r>
              <a:rPr lang="en-GB" dirty="0"/>
              <a:t>“We not able to hire fresh grads every time to plug the skills gap” </a:t>
            </a:r>
          </a:p>
          <a:p>
            <a:pPr marL="0" lvl="0" indent="0" algn="l" rtl="0">
              <a:spcBef>
                <a:spcPts val="0"/>
              </a:spcBef>
              <a:spcAft>
                <a:spcPts val="1200"/>
              </a:spcAft>
              <a:buNone/>
            </a:pPr>
            <a:r>
              <a:rPr lang="en-GB" dirty="0"/>
              <a:t>“We need to identify the skills our employees have to map out the shortest route to reskilling and upskilling people”</a:t>
            </a:r>
          </a:p>
        </p:txBody>
      </p:sp>
      <p:pic>
        <p:nvPicPr>
          <p:cNvPr id="3" name="Picture 2">
            <a:extLst>
              <a:ext uri="{FF2B5EF4-FFF2-40B4-BE49-F238E27FC236}">
                <a16:creationId xmlns:a16="http://schemas.microsoft.com/office/drawing/2014/main" id="{877047DA-5331-1649-B855-B371A8EEAD7C}"/>
              </a:ext>
            </a:extLst>
          </p:cNvPr>
          <p:cNvPicPr>
            <a:picLocks noChangeAspect="1"/>
          </p:cNvPicPr>
          <p:nvPr/>
        </p:nvPicPr>
        <p:blipFill>
          <a:blip r:embed="rId3"/>
          <a:stretch>
            <a:fillRect/>
          </a:stretch>
        </p:blipFill>
        <p:spPr>
          <a:xfrm>
            <a:off x="4571999" y="574625"/>
            <a:ext cx="4519319" cy="3866746"/>
          </a:xfrm>
          <a:prstGeom prst="rect">
            <a:avLst/>
          </a:prstGeom>
        </p:spPr>
      </p:pic>
    </p:spTree>
    <p:extLst>
      <p:ext uri="{BB962C8B-B14F-4D97-AF65-F5344CB8AC3E}">
        <p14:creationId xmlns:p14="http://schemas.microsoft.com/office/powerpoint/2010/main" val="3991237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AEEF2-18C2-A347-BEF3-23450CE53EBB}"/>
              </a:ext>
            </a:extLst>
          </p:cNvPr>
          <p:cNvSpPr>
            <a:spLocks noGrp="1"/>
          </p:cNvSpPr>
          <p:nvPr>
            <p:ph type="title"/>
          </p:nvPr>
        </p:nvSpPr>
        <p:spPr/>
        <p:txBody>
          <a:bodyPr>
            <a:normAutofit fontScale="90000"/>
          </a:bodyPr>
          <a:lstStyle/>
          <a:p>
            <a:r>
              <a:rPr lang="en-US" dirty="0"/>
              <a:t>The Green Economy</a:t>
            </a:r>
          </a:p>
        </p:txBody>
      </p:sp>
      <p:grpSp>
        <p:nvGrpSpPr>
          <p:cNvPr id="24" name="Group 23">
            <a:extLst>
              <a:ext uri="{FF2B5EF4-FFF2-40B4-BE49-F238E27FC236}">
                <a16:creationId xmlns:a16="http://schemas.microsoft.com/office/drawing/2014/main" id="{36B4AA81-98AE-104B-95C3-D48911A8CE95}"/>
              </a:ext>
            </a:extLst>
          </p:cNvPr>
          <p:cNvGrpSpPr/>
          <p:nvPr/>
        </p:nvGrpSpPr>
        <p:grpSpPr>
          <a:xfrm>
            <a:off x="2146399" y="1017725"/>
            <a:ext cx="4851202" cy="1339018"/>
            <a:chOff x="311700" y="1494718"/>
            <a:chExt cx="4851202" cy="1339018"/>
          </a:xfrm>
        </p:grpSpPr>
        <p:sp>
          <p:nvSpPr>
            <p:cNvPr id="6" name="Google Shape;433;p9">
              <a:extLst>
                <a:ext uri="{FF2B5EF4-FFF2-40B4-BE49-F238E27FC236}">
                  <a16:creationId xmlns:a16="http://schemas.microsoft.com/office/drawing/2014/main" id="{B4A042E8-2EAA-CD4A-984C-C7E9C14A81C2}"/>
                </a:ext>
              </a:extLst>
            </p:cNvPr>
            <p:cNvSpPr/>
            <p:nvPr/>
          </p:nvSpPr>
          <p:spPr>
            <a:xfrm>
              <a:off x="311700" y="1494718"/>
              <a:ext cx="1585360" cy="1339018"/>
            </a:xfrm>
            <a:custGeom>
              <a:avLst/>
              <a:gdLst/>
              <a:ahLst/>
              <a:cxnLst/>
              <a:rect l="l" t="t" r="r" b="b"/>
              <a:pathLst>
                <a:path w="3435027" h="4667250" extrusionOk="0">
                  <a:moveTo>
                    <a:pt x="0" y="343503"/>
                  </a:moveTo>
                  <a:cubicBezTo>
                    <a:pt x="0" y="153792"/>
                    <a:pt x="153792" y="0"/>
                    <a:pt x="343503" y="0"/>
                  </a:cubicBezTo>
                  <a:lnTo>
                    <a:pt x="3091524" y="0"/>
                  </a:lnTo>
                  <a:cubicBezTo>
                    <a:pt x="3281235" y="0"/>
                    <a:pt x="3435027" y="153792"/>
                    <a:pt x="3435027" y="343503"/>
                  </a:cubicBezTo>
                  <a:lnTo>
                    <a:pt x="3435027" y="4323747"/>
                  </a:lnTo>
                  <a:cubicBezTo>
                    <a:pt x="3435027" y="4513458"/>
                    <a:pt x="3281235" y="4667250"/>
                    <a:pt x="3091524" y="4667250"/>
                  </a:cubicBezTo>
                  <a:lnTo>
                    <a:pt x="343503" y="4667250"/>
                  </a:lnTo>
                  <a:cubicBezTo>
                    <a:pt x="153792" y="4667250"/>
                    <a:pt x="0" y="4513458"/>
                    <a:pt x="0" y="4323747"/>
                  </a:cubicBezTo>
                  <a:lnTo>
                    <a:pt x="0" y="343503"/>
                  </a:lnTo>
                  <a:close/>
                </a:path>
              </a:pathLst>
            </a:custGeom>
            <a:solidFill>
              <a:srgbClr val="3FD390"/>
            </a:solidFill>
            <a:ln w="12700" cap="flat" cmpd="sng">
              <a:solidFill>
                <a:schemeClr val="lt1"/>
              </a:solidFill>
              <a:prstDash val="solid"/>
              <a:miter lim="800000"/>
              <a:headEnd type="none" w="sm" len="sm"/>
              <a:tailEnd type="none" w="sm" len="sm"/>
            </a:ln>
          </p:spPr>
          <p:txBody>
            <a:bodyPr spcFirstLastPara="1" wrap="square" lIns="320025" tIns="2186925" rIns="320025" bIns="1253475" anchor="ctr" anchorCtr="0">
              <a:noAutofit/>
            </a:bodyPr>
            <a:lstStyle/>
            <a:p>
              <a:pPr marL="0" marR="0" lvl="0" indent="0" algn="ctr" rtl="0">
                <a:lnSpc>
                  <a:spcPct val="90000"/>
                </a:lnSpc>
                <a:spcBef>
                  <a:spcPts val="0"/>
                </a:spcBef>
                <a:spcAft>
                  <a:spcPts val="0"/>
                </a:spcAft>
                <a:buClr>
                  <a:schemeClr val="lt1"/>
                </a:buClr>
                <a:buSzPts val="4500"/>
                <a:buFont typeface="Sail"/>
                <a:buNone/>
              </a:pPr>
              <a:r>
                <a:rPr lang="en-GB" sz="1600" b="1" dirty="0">
                  <a:solidFill>
                    <a:schemeClr val="lt1"/>
                  </a:solidFill>
                  <a:latin typeface="Sail"/>
                  <a:ea typeface="Sail"/>
                  <a:cs typeface="Sail"/>
                  <a:sym typeface="Sail"/>
                </a:rPr>
                <a:t>Business</a:t>
              </a:r>
              <a:endParaRPr sz="1600" dirty="0"/>
            </a:p>
          </p:txBody>
        </p:sp>
        <p:sp>
          <p:nvSpPr>
            <p:cNvPr id="7" name="Google Shape;434;p9">
              <a:extLst>
                <a:ext uri="{FF2B5EF4-FFF2-40B4-BE49-F238E27FC236}">
                  <a16:creationId xmlns:a16="http://schemas.microsoft.com/office/drawing/2014/main" id="{ACDDE6F9-D546-5744-8FAA-BC58A928361C}"/>
                </a:ext>
              </a:extLst>
            </p:cNvPr>
            <p:cNvSpPr/>
            <p:nvPr/>
          </p:nvSpPr>
          <p:spPr>
            <a:xfrm>
              <a:off x="745728" y="1623961"/>
              <a:ext cx="717303" cy="717304"/>
            </a:xfrm>
            <a:prstGeom prst="ellipse">
              <a:avLst/>
            </a:prstGeom>
            <a:solidFill>
              <a:srgbClr val="BEEBD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35;p9">
              <a:extLst>
                <a:ext uri="{FF2B5EF4-FFF2-40B4-BE49-F238E27FC236}">
                  <a16:creationId xmlns:a16="http://schemas.microsoft.com/office/drawing/2014/main" id="{87F21A92-B90C-454E-97D2-4AE871FDD70B}"/>
                </a:ext>
              </a:extLst>
            </p:cNvPr>
            <p:cNvSpPr/>
            <p:nvPr/>
          </p:nvSpPr>
          <p:spPr>
            <a:xfrm>
              <a:off x="1944621" y="1494718"/>
              <a:ext cx="1585360" cy="1339018"/>
            </a:xfrm>
            <a:custGeom>
              <a:avLst/>
              <a:gdLst/>
              <a:ahLst/>
              <a:cxnLst/>
              <a:rect l="l" t="t" r="r" b="b"/>
              <a:pathLst>
                <a:path w="3435027" h="4667250" extrusionOk="0">
                  <a:moveTo>
                    <a:pt x="0" y="343503"/>
                  </a:moveTo>
                  <a:cubicBezTo>
                    <a:pt x="0" y="153792"/>
                    <a:pt x="153792" y="0"/>
                    <a:pt x="343503" y="0"/>
                  </a:cubicBezTo>
                  <a:lnTo>
                    <a:pt x="3091524" y="0"/>
                  </a:lnTo>
                  <a:cubicBezTo>
                    <a:pt x="3281235" y="0"/>
                    <a:pt x="3435027" y="153792"/>
                    <a:pt x="3435027" y="343503"/>
                  </a:cubicBezTo>
                  <a:lnTo>
                    <a:pt x="3435027" y="4323747"/>
                  </a:lnTo>
                  <a:cubicBezTo>
                    <a:pt x="3435027" y="4513458"/>
                    <a:pt x="3281235" y="4667250"/>
                    <a:pt x="3091524" y="4667250"/>
                  </a:cubicBezTo>
                  <a:lnTo>
                    <a:pt x="343503" y="4667250"/>
                  </a:lnTo>
                  <a:cubicBezTo>
                    <a:pt x="153792" y="4667250"/>
                    <a:pt x="0" y="4513458"/>
                    <a:pt x="0" y="4323747"/>
                  </a:cubicBezTo>
                  <a:lnTo>
                    <a:pt x="0" y="343503"/>
                  </a:lnTo>
                  <a:close/>
                </a:path>
              </a:pathLst>
            </a:custGeom>
            <a:solidFill>
              <a:srgbClr val="3FD390"/>
            </a:solidFill>
            <a:ln w="12700" cap="flat" cmpd="sng">
              <a:solidFill>
                <a:schemeClr val="lt1"/>
              </a:solidFill>
              <a:prstDash val="solid"/>
              <a:miter lim="800000"/>
              <a:headEnd type="none" w="sm" len="sm"/>
              <a:tailEnd type="none" w="sm" len="sm"/>
            </a:ln>
          </p:spPr>
          <p:txBody>
            <a:bodyPr spcFirstLastPara="1" wrap="square" lIns="320025" tIns="2186925" rIns="320025" bIns="1253475" anchor="ctr" anchorCtr="0">
              <a:noAutofit/>
            </a:bodyPr>
            <a:lstStyle/>
            <a:p>
              <a:pPr marL="0" marR="0" lvl="0" indent="0" algn="ctr" rtl="0">
                <a:lnSpc>
                  <a:spcPct val="90000"/>
                </a:lnSpc>
                <a:spcBef>
                  <a:spcPts val="0"/>
                </a:spcBef>
                <a:spcAft>
                  <a:spcPts val="0"/>
                </a:spcAft>
                <a:buClr>
                  <a:schemeClr val="lt1"/>
                </a:buClr>
                <a:buSzPts val="4500"/>
                <a:buFont typeface="Sail"/>
                <a:buNone/>
              </a:pPr>
              <a:r>
                <a:rPr lang="en-GB" sz="1600" b="1" i="0" u="none" strike="noStrike" cap="none" dirty="0">
                  <a:solidFill>
                    <a:schemeClr val="lt1"/>
                  </a:solidFill>
                  <a:latin typeface="Sail"/>
                  <a:ea typeface="Sail"/>
                  <a:cs typeface="Sail"/>
                  <a:sym typeface="Sail"/>
                </a:rPr>
                <a:t>Jobs</a:t>
              </a:r>
              <a:endParaRPr sz="1600" dirty="0"/>
            </a:p>
          </p:txBody>
        </p:sp>
        <p:sp>
          <p:nvSpPr>
            <p:cNvPr id="9" name="Google Shape;436;p9">
              <a:extLst>
                <a:ext uri="{FF2B5EF4-FFF2-40B4-BE49-F238E27FC236}">
                  <a16:creationId xmlns:a16="http://schemas.microsoft.com/office/drawing/2014/main" id="{477E9522-51BC-1A47-82F4-FB035FE48B73}"/>
                </a:ext>
              </a:extLst>
            </p:cNvPr>
            <p:cNvSpPr/>
            <p:nvPr/>
          </p:nvSpPr>
          <p:spPr>
            <a:xfrm>
              <a:off x="2378649" y="1623961"/>
              <a:ext cx="717303" cy="717304"/>
            </a:xfrm>
            <a:prstGeom prst="ellipse">
              <a:avLst/>
            </a:prstGeom>
            <a:solidFill>
              <a:srgbClr val="BEEBD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37;p9">
              <a:extLst>
                <a:ext uri="{FF2B5EF4-FFF2-40B4-BE49-F238E27FC236}">
                  <a16:creationId xmlns:a16="http://schemas.microsoft.com/office/drawing/2014/main" id="{0E081100-79E5-8246-A749-5908162F3B11}"/>
                </a:ext>
              </a:extLst>
            </p:cNvPr>
            <p:cNvSpPr/>
            <p:nvPr/>
          </p:nvSpPr>
          <p:spPr>
            <a:xfrm>
              <a:off x="3577542" y="1494718"/>
              <a:ext cx="1585360" cy="1339018"/>
            </a:xfrm>
            <a:custGeom>
              <a:avLst/>
              <a:gdLst/>
              <a:ahLst/>
              <a:cxnLst/>
              <a:rect l="l" t="t" r="r" b="b"/>
              <a:pathLst>
                <a:path w="3435027" h="4667250" extrusionOk="0">
                  <a:moveTo>
                    <a:pt x="0" y="343503"/>
                  </a:moveTo>
                  <a:cubicBezTo>
                    <a:pt x="0" y="153792"/>
                    <a:pt x="153792" y="0"/>
                    <a:pt x="343503" y="0"/>
                  </a:cubicBezTo>
                  <a:lnTo>
                    <a:pt x="3091524" y="0"/>
                  </a:lnTo>
                  <a:cubicBezTo>
                    <a:pt x="3281235" y="0"/>
                    <a:pt x="3435027" y="153792"/>
                    <a:pt x="3435027" y="343503"/>
                  </a:cubicBezTo>
                  <a:lnTo>
                    <a:pt x="3435027" y="4323747"/>
                  </a:lnTo>
                  <a:cubicBezTo>
                    <a:pt x="3435027" y="4513458"/>
                    <a:pt x="3281235" y="4667250"/>
                    <a:pt x="3091524" y="4667250"/>
                  </a:cubicBezTo>
                  <a:lnTo>
                    <a:pt x="343503" y="4667250"/>
                  </a:lnTo>
                  <a:cubicBezTo>
                    <a:pt x="153792" y="4667250"/>
                    <a:pt x="0" y="4513458"/>
                    <a:pt x="0" y="4323747"/>
                  </a:cubicBezTo>
                  <a:lnTo>
                    <a:pt x="0" y="343503"/>
                  </a:lnTo>
                  <a:close/>
                </a:path>
              </a:pathLst>
            </a:custGeom>
            <a:solidFill>
              <a:srgbClr val="3FD390"/>
            </a:solidFill>
            <a:ln w="12700" cap="flat" cmpd="sng">
              <a:solidFill>
                <a:schemeClr val="lt1"/>
              </a:solidFill>
              <a:prstDash val="solid"/>
              <a:miter lim="800000"/>
              <a:headEnd type="none" w="sm" len="sm"/>
              <a:tailEnd type="none" w="sm" len="sm"/>
            </a:ln>
          </p:spPr>
          <p:txBody>
            <a:bodyPr spcFirstLastPara="1" wrap="square" lIns="320025" tIns="2186925" rIns="320025" bIns="1253475" anchor="ctr" anchorCtr="0">
              <a:noAutofit/>
            </a:bodyPr>
            <a:lstStyle/>
            <a:p>
              <a:pPr marL="0" marR="0" lvl="0" indent="0" algn="ctr" rtl="0">
                <a:lnSpc>
                  <a:spcPct val="90000"/>
                </a:lnSpc>
                <a:spcBef>
                  <a:spcPts val="0"/>
                </a:spcBef>
                <a:spcAft>
                  <a:spcPts val="0"/>
                </a:spcAft>
                <a:buClr>
                  <a:schemeClr val="lt1"/>
                </a:buClr>
                <a:buSzPts val="4500"/>
                <a:buFont typeface="Sail"/>
                <a:buNone/>
              </a:pPr>
              <a:r>
                <a:rPr lang="en-GB" sz="1600" b="1" i="0" u="none" strike="noStrike" cap="none">
                  <a:solidFill>
                    <a:schemeClr val="lt1"/>
                  </a:solidFill>
                  <a:latin typeface="Sail"/>
                  <a:ea typeface="Sail"/>
                  <a:cs typeface="Sail"/>
                  <a:sym typeface="Sail"/>
                </a:rPr>
                <a:t>Skills</a:t>
              </a:r>
              <a:endParaRPr sz="1600"/>
            </a:p>
          </p:txBody>
        </p:sp>
        <p:sp>
          <p:nvSpPr>
            <p:cNvPr id="11" name="Google Shape;438;p9">
              <a:extLst>
                <a:ext uri="{FF2B5EF4-FFF2-40B4-BE49-F238E27FC236}">
                  <a16:creationId xmlns:a16="http://schemas.microsoft.com/office/drawing/2014/main" id="{63494B40-00EE-E44D-87DE-4EAE4F2A7D49}"/>
                </a:ext>
              </a:extLst>
            </p:cNvPr>
            <p:cNvSpPr/>
            <p:nvPr/>
          </p:nvSpPr>
          <p:spPr>
            <a:xfrm>
              <a:off x="4011571" y="1623961"/>
              <a:ext cx="717303" cy="717304"/>
            </a:xfrm>
            <a:prstGeom prst="ellipse">
              <a:avLst/>
            </a:prstGeom>
            <a:solidFill>
              <a:srgbClr val="BEEBD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440;p9" descr="Wind Turbines with solid fill">
              <a:extLst>
                <a:ext uri="{FF2B5EF4-FFF2-40B4-BE49-F238E27FC236}">
                  <a16:creationId xmlns:a16="http://schemas.microsoft.com/office/drawing/2014/main" id="{20C50397-6D1E-1A4B-935C-F5180693F003}"/>
                </a:ext>
              </a:extLst>
            </p:cNvPr>
            <p:cNvPicPr preferRelativeResize="0"/>
            <p:nvPr/>
          </p:nvPicPr>
          <p:blipFill rotWithShape="1">
            <a:blip r:embed="rId3">
              <a:alphaModFix/>
            </a:blip>
            <a:srcRect/>
            <a:stretch/>
          </p:blipFill>
          <p:spPr>
            <a:xfrm>
              <a:off x="893369" y="1771602"/>
              <a:ext cx="422021" cy="422021"/>
            </a:xfrm>
            <a:prstGeom prst="rect">
              <a:avLst/>
            </a:prstGeom>
            <a:noFill/>
            <a:ln>
              <a:noFill/>
            </a:ln>
          </p:spPr>
        </p:pic>
        <p:pic>
          <p:nvPicPr>
            <p:cNvPr id="14" name="Google Shape;441;p9" descr="Puzzle with solid fill">
              <a:extLst>
                <a:ext uri="{FF2B5EF4-FFF2-40B4-BE49-F238E27FC236}">
                  <a16:creationId xmlns:a16="http://schemas.microsoft.com/office/drawing/2014/main" id="{445B7827-7D1D-4345-93EE-D946D9CFA736}"/>
                </a:ext>
              </a:extLst>
            </p:cNvPr>
            <p:cNvPicPr preferRelativeResize="0"/>
            <p:nvPr/>
          </p:nvPicPr>
          <p:blipFill rotWithShape="1">
            <a:blip r:embed="rId4">
              <a:alphaModFix/>
            </a:blip>
            <a:srcRect/>
            <a:stretch/>
          </p:blipFill>
          <p:spPr>
            <a:xfrm>
              <a:off x="4159211" y="1771602"/>
              <a:ext cx="422021" cy="422021"/>
            </a:xfrm>
            <a:prstGeom prst="rect">
              <a:avLst/>
            </a:prstGeom>
            <a:noFill/>
            <a:ln>
              <a:noFill/>
            </a:ln>
          </p:spPr>
        </p:pic>
        <p:pic>
          <p:nvPicPr>
            <p:cNvPr id="15" name="Google Shape;442;p9" descr="Construction worker female with solid fill">
              <a:extLst>
                <a:ext uri="{FF2B5EF4-FFF2-40B4-BE49-F238E27FC236}">
                  <a16:creationId xmlns:a16="http://schemas.microsoft.com/office/drawing/2014/main" id="{E238B6D1-51A1-EB48-B9F6-EE25460D8C90}"/>
                </a:ext>
              </a:extLst>
            </p:cNvPr>
            <p:cNvPicPr preferRelativeResize="0"/>
            <p:nvPr/>
          </p:nvPicPr>
          <p:blipFill rotWithShape="1">
            <a:blip r:embed="rId5">
              <a:alphaModFix/>
            </a:blip>
            <a:srcRect/>
            <a:stretch/>
          </p:blipFill>
          <p:spPr>
            <a:xfrm>
              <a:off x="2526291" y="1771602"/>
              <a:ext cx="422021" cy="422021"/>
            </a:xfrm>
            <a:prstGeom prst="rect">
              <a:avLst/>
            </a:prstGeom>
            <a:noFill/>
            <a:ln>
              <a:noFill/>
            </a:ln>
          </p:spPr>
        </p:pic>
      </p:grpSp>
      <p:pic>
        <p:nvPicPr>
          <p:cNvPr id="26" name="Picture 25" descr="Timeline&#10;&#10;Description automatically generated">
            <a:extLst>
              <a:ext uri="{FF2B5EF4-FFF2-40B4-BE49-F238E27FC236}">
                <a16:creationId xmlns:a16="http://schemas.microsoft.com/office/drawing/2014/main" id="{A1572AF8-852A-A647-A5E3-5352EB5549FB}"/>
              </a:ext>
            </a:extLst>
          </p:cNvPr>
          <p:cNvPicPr>
            <a:picLocks noChangeAspect="1"/>
          </p:cNvPicPr>
          <p:nvPr/>
        </p:nvPicPr>
        <p:blipFill>
          <a:blip r:embed="rId6"/>
          <a:stretch>
            <a:fillRect/>
          </a:stretch>
        </p:blipFill>
        <p:spPr>
          <a:xfrm>
            <a:off x="1556938" y="2485986"/>
            <a:ext cx="6030121" cy="2212489"/>
          </a:xfrm>
          <a:prstGeom prst="rect">
            <a:avLst/>
          </a:prstGeom>
        </p:spPr>
      </p:pic>
    </p:spTree>
    <p:extLst>
      <p:ext uri="{BB962C8B-B14F-4D97-AF65-F5344CB8AC3E}">
        <p14:creationId xmlns:p14="http://schemas.microsoft.com/office/powerpoint/2010/main" val="3540604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AEEF2-18C2-A347-BEF3-23450CE53EBB}"/>
              </a:ext>
            </a:extLst>
          </p:cNvPr>
          <p:cNvSpPr>
            <a:spLocks noGrp="1"/>
          </p:cNvSpPr>
          <p:nvPr>
            <p:ph type="title"/>
          </p:nvPr>
        </p:nvSpPr>
        <p:spPr/>
        <p:txBody>
          <a:bodyPr>
            <a:normAutofit fontScale="90000"/>
          </a:bodyPr>
          <a:lstStyle/>
          <a:p>
            <a:r>
              <a:rPr lang="en-US" dirty="0"/>
              <a:t>The Green Economy</a:t>
            </a:r>
          </a:p>
        </p:txBody>
      </p:sp>
      <p:pic>
        <p:nvPicPr>
          <p:cNvPr id="16" name="Picture 15" descr="Chart, line chart&#10;&#10;Description automatically generated">
            <a:extLst>
              <a:ext uri="{FF2B5EF4-FFF2-40B4-BE49-F238E27FC236}">
                <a16:creationId xmlns:a16="http://schemas.microsoft.com/office/drawing/2014/main" id="{6C9E6CAD-7113-4A4B-9BB8-9A9E6EFF1FC3}"/>
              </a:ext>
            </a:extLst>
          </p:cNvPr>
          <p:cNvPicPr>
            <a:picLocks noChangeAspect="1"/>
          </p:cNvPicPr>
          <p:nvPr/>
        </p:nvPicPr>
        <p:blipFill>
          <a:blip r:embed="rId3"/>
          <a:stretch>
            <a:fillRect/>
          </a:stretch>
        </p:blipFill>
        <p:spPr>
          <a:xfrm>
            <a:off x="1300222" y="1017725"/>
            <a:ext cx="6543555" cy="3680750"/>
          </a:xfrm>
          <a:prstGeom prst="rect">
            <a:avLst/>
          </a:prstGeom>
        </p:spPr>
      </p:pic>
    </p:spTree>
    <p:extLst>
      <p:ext uri="{BB962C8B-B14F-4D97-AF65-F5344CB8AC3E}">
        <p14:creationId xmlns:p14="http://schemas.microsoft.com/office/powerpoint/2010/main" val="67735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Respond to data</a:t>
            </a:r>
            <a:endParaRPr dirty="0"/>
          </a:p>
        </p:txBody>
      </p:sp>
      <p:sp>
        <p:nvSpPr>
          <p:cNvPr id="96" name="Google Shape;96;p20"/>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a:bodyPr>
          <a:lstStyle/>
          <a:p>
            <a:pPr marL="285750" indent="-285750">
              <a:spcAft>
                <a:spcPts val="1200"/>
              </a:spcAft>
            </a:pPr>
            <a:r>
              <a:rPr lang="en-GB" dirty="0"/>
              <a:t>Job family (occupation)</a:t>
            </a:r>
          </a:p>
          <a:p>
            <a:pPr marL="285750" indent="-285750">
              <a:spcAft>
                <a:spcPts val="1200"/>
              </a:spcAft>
            </a:pPr>
            <a:r>
              <a:rPr lang="en-GB" dirty="0"/>
              <a:t>Job title</a:t>
            </a:r>
          </a:p>
          <a:p>
            <a:pPr marL="285750" indent="-285750">
              <a:spcAft>
                <a:spcPts val="1200"/>
              </a:spcAft>
            </a:pPr>
            <a:r>
              <a:rPr lang="en-GB" dirty="0"/>
              <a:t>Location</a:t>
            </a:r>
          </a:p>
          <a:p>
            <a:pPr marL="285750" indent="-285750">
              <a:spcAft>
                <a:spcPts val="1200"/>
              </a:spcAft>
            </a:pPr>
            <a:r>
              <a:rPr lang="en-GB" dirty="0"/>
              <a:t>Employer</a:t>
            </a:r>
          </a:p>
          <a:p>
            <a:pPr marL="285750" indent="-285750">
              <a:spcAft>
                <a:spcPts val="1200"/>
              </a:spcAft>
            </a:pPr>
            <a:r>
              <a:rPr lang="en-GB" dirty="0"/>
              <a:t>Hard and Soft Skills</a:t>
            </a:r>
          </a:p>
          <a:p>
            <a:pPr marL="0" lvl="0" indent="0" algn="l" rtl="0">
              <a:spcBef>
                <a:spcPts val="0"/>
              </a:spcBef>
              <a:spcAft>
                <a:spcPts val="1200"/>
              </a:spcAft>
              <a:buNone/>
            </a:pPr>
            <a:endParaRPr lang="en-GB" dirty="0"/>
          </a:p>
        </p:txBody>
      </p:sp>
      <p:pic>
        <p:nvPicPr>
          <p:cNvPr id="2" name="Picture 1">
            <a:extLst>
              <a:ext uri="{FF2B5EF4-FFF2-40B4-BE49-F238E27FC236}">
                <a16:creationId xmlns:a16="http://schemas.microsoft.com/office/drawing/2014/main" id="{9FF45D1A-7DD4-EC44-9FAA-803EA29AAF51}"/>
              </a:ext>
            </a:extLst>
          </p:cNvPr>
          <p:cNvPicPr>
            <a:picLocks noChangeAspect="1"/>
          </p:cNvPicPr>
          <p:nvPr/>
        </p:nvPicPr>
        <p:blipFill>
          <a:blip r:embed="rId3"/>
          <a:stretch>
            <a:fillRect/>
          </a:stretch>
        </p:blipFill>
        <p:spPr>
          <a:xfrm>
            <a:off x="3170712" y="1152475"/>
            <a:ext cx="5661588" cy="3226626"/>
          </a:xfrm>
          <a:prstGeom prst="rect">
            <a:avLst/>
          </a:prstGeom>
        </p:spPr>
      </p:pic>
    </p:spTree>
    <p:extLst>
      <p:ext uri="{BB962C8B-B14F-4D97-AF65-F5344CB8AC3E}">
        <p14:creationId xmlns:p14="http://schemas.microsoft.com/office/powerpoint/2010/main" val="1334095458"/>
      </p:ext>
    </p:extLst>
  </p:cSld>
  <p:clrMapOvr>
    <a:masterClrMapping/>
  </p:clrMapOvr>
</p:sld>
</file>

<file path=ppt/theme/theme1.xml><?xml version="1.0" encoding="utf-8"?>
<a:theme xmlns:a="http://schemas.openxmlformats.org/drawingml/2006/main" name="Simple Light">
  <a:themeElements>
    <a:clrScheme name="Simple Light">
      <a:dk1>
        <a:srgbClr val="204354"/>
      </a:dk1>
      <a:lt1>
        <a:srgbClr val="FFFFFF"/>
      </a:lt1>
      <a:dk2>
        <a:srgbClr val="0E1D24"/>
      </a:dk2>
      <a:lt2>
        <a:srgbClr val="EEEEEE"/>
      </a:lt2>
      <a:accent1>
        <a:srgbClr val="4A62E0"/>
      </a:accent1>
      <a:accent2>
        <a:srgbClr val="E17321"/>
      </a:accent2>
      <a:accent3>
        <a:srgbClr val="C41230"/>
      </a:accent3>
      <a:accent4>
        <a:srgbClr val="F6A01A"/>
      </a:accent4>
      <a:accent5>
        <a:srgbClr val="41D592"/>
      </a:accent5>
      <a:accent6>
        <a:srgbClr val="79ECB8"/>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1227</TotalTime>
  <Words>1214</Words>
  <Application>Microsoft Macintosh PowerPoint</Application>
  <PresentationFormat>On-screen Show (16:9)</PresentationFormat>
  <Paragraphs>61</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Sail</vt:lpstr>
      <vt:lpstr>Sailec</vt:lpstr>
      <vt:lpstr>Simple Light</vt:lpstr>
      <vt:lpstr>Learning Hubs for the Millions: Exploring Policy, Technology and Strategy  Why do we need Learning Hubs for the Millions?  Richard Hewitt Director, UK Higher Education  Emsi Burning Glass</vt:lpstr>
      <vt:lpstr>Our mission is to use  labour market and skills data to inform and connect people, education, and employers, within the context of regional economies.</vt:lpstr>
      <vt:lpstr>Why do we need Learning Hubs for the Millions?</vt:lpstr>
      <vt:lpstr>Changing employer demand</vt:lpstr>
      <vt:lpstr>Changing roles</vt:lpstr>
      <vt:lpstr>The Green Economy</vt:lpstr>
      <vt:lpstr>The Green Economy</vt:lpstr>
      <vt:lpstr>Respond to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Richard Hewitt</cp:lastModifiedBy>
  <cp:revision>5</cp:revision>
  <dcterms:modified xsi:type="dcterms:W3CDTF">2021-12-02T10:34:40Z</dcterms:modified>
</cp:coreProperties>
</file>